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0"/>
  </p:notesMasterIdLst>
  <p:handoutMasterIdLst>
    <p:handoutMasterId r:id="rId71"/>
  </p:handoutMasterIdLst>
  <p:sldIdLst>
    <p:sldId id="256" r:id="rId2"/>
    <p:sldId id="257" r:id="rId3"/>
    <p:sldId id="259" r:id="rId4"/>
    <p:sldId id="260" r:id="rId5"/>
    <p:sldId id="258" r:id="rId6"/>
    <p:sldId id="261" r:id="rId7"/>
    <p:sldId id="262" r:id="rId8"/>
    <p:sldId id="263" r:id="rId9"/>
    <p:sldId id="264" r:id="rId10"/>
    <p:sldId id="265" r:id="rId11"/>
    <p:sldId id="271" r:id="rId12"/>
    <p:sldId id="266" r:id="rId13"/>
    <p:sldId id="267" r:id="rId14"/>
    <p:sldId id="268" r:id="rId15"/>
    <p:sldId id="274" r:id="rId16"/>
    <p:sldId id="269" r:id="rId17"/>
    <p:sldId id="270" r:id="rId18"/>
    <p:sldId id="272" r:id="rId19"/>
    <p:sldId id="278" r:id="rId20"/>
    <p:sldId id="341" r:id="rId21"/>
    <p:sldId id="279" r:id="rId22"/>
    <p:sldId id="335" r:id="rId23"/>
    <p:sldId id="277" r:id="rId24"/>
    <p:sldId id="343" r:id="rId25"/>
    <p:sldId id="275" r:id="rId26"/>
    <p:sldId id="336" r:id="rId27"/>
    <p:sldId id="273" r:id="rId28"/>
    <p:sldId id="337" r:id="rId29"/>
    <p:sldId id="280" r:id="rId30"/>
    <p:sldId id="282" r:id="rId31"/>
    <p:sldId id="339" r:id="rId32"/>
    <p:sldId id="340" r:id="rId33"/>
    <p:sldId id="283" r:id="rId34"/>
    <p:sldId id="284" r:id="rId35"/>
    <p:sldId id="288" r:id="rId36"/>
    <p:sldId id="298" r:id="rId37"/>
    <p:sldId id="290" r:id="rId38"/>
    <p:sldId id="285" r:id="rId39"/>
    <p:sldId id="289" r:id="rId40"/>
    <p:sldId id="286" r:id="rId41"/>
    <p:sldId id="287" r:id="rId42"/>
    <p:sldId id="291" r:id="rId43"/>
    <p:sldId id="292" r:id="rId44"/>
    <p:sldId id="293" r:id="rId45"/>
    <p:sldId id="310" r:id="rId46"/>
    <p:sldId id="309" r:id="rId47"/>
    <p:sldId id="311" r:id="rId48"/>
    <p:sldId id="312" r:id="rId49"/>
    <p:sldId id="313" r:id="rId50"/>
    <p:sldId id="314" r:id="rId51"/>
    <p:sldId id="315" r:id="rId52"/>
    <p:sldId id="316" r:id="rId53"/>
    <p:sldId id="328" r:id="rId54"/>
    <p:sldId id="318" r:id="rId55"/>
    <p:sldId id="317" r:id="rId56"/>
    <p:sldId id="319" r:id="rId57"/>
    <p:sldId id="320" r:id="rId58"/>
    <p:sldId id="326" r:id="rId59"/>
    <p:sldId id="321" r:id="rId60"/>
    <p:sldId id="322" r:id="rId61"/>
    <p:sldId id="327" r:id="rId62"/>
    <p:sldId id="324" r:id="rId63"/>
    <p:sldId id="325" r:id="rId64"/>
    <p:sldId id="323" r:id="rId65"/>
    <p:sldId id="329" r:id="rId66"/>
    <p:sldId id="330" r:id="rId67"/>
    <p:sldId id="334" r:id="rId68"/>
    <p:sldId id="34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58" autoAdjust="0"/>
    <p:restoredTop sz="91143" autoAdjust="0"/>
  </p:normalViewPr>
  <p:slideViewPr>
    <p:cSldViewPr>
      <p:cViewPr varScale="1">
        <p:scale>
          <a:sx n="84" d="100"/>
          <a:sy n="84" d="100"/>
        </p:scale>
        <p:origin x="-9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814" y="-108"/>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DF7E39-DED7-4ED9-A26D-B813B4C13BFB}" type="datetimeFigureOut">
              <a:rPr lang="en-US" smtClean="0"/>
              <a:pPr/>
              <a:t>8/24/2012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40489E-E3FA-4BBE-A48C-C293BCADBB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4FE75-4220-4B09-A95A-74414460F894}" type="datetimeFigureOut">
              <a:rPr lang="en-US" smtClean="0"/>
              <a:pPr/>
              <a:t>8/24/2012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32A85-8D62-429A-971C-E2EDF92C9D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nciliaria.com/what-the-council-di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americancatholic.org/Newsletters/CU/ac0393.asp"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onciliaria.com/what-the-council-di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vatican2voice.org/4basics/themes.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onciliaria.com/what-the-council-di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onciliaria.com/what-the-council-di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onciliaria.com/what-the-council-did/"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vatican2voice.org/4basics/themes.ht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vatican2voice.org/4basics/themes.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vatican2voice.org/4basics/themes.ht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holarscorner.com/content/models-church-government-outline"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mericancatholic.org/Newsletters/CU/ac0393.asp"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nciliaria.com/what-the-council-di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vatican2voice.org/4basics/themes.ht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vatican2voice.org/4basics/themes.ht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mericancatholic.org/Newsletters/CU/ac0393.asp"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atholic-resources.org/ChurchDocs/DeiVerbum.ht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mericancatholic.org/news/report.aspx?id=3793"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vatican2voice.org/4basics/chart.htm"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www.maryvale.ac.uk/"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mericancatholic.org/news/report.aspx?id=3793"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americancatholic.org/news/report.aspx?id=379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onciliaria.com/what-the-council-did/"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demello.ie/2010/06/01/the-longevity-of-manufactured-myth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onciliaria.com/what-the-council-did/"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americamagazine.org/content/article.cfm?article_id=211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nciliaria.com/what-the-council-di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mericamagazine.org/content/article.cfm?article_id=211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mericamagazine.org/content/article.cfm?article_id=211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vatican2voice.org/4basics/themes.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http://conciliaria.com/what-the-council-did/</a:t>
            </a:r>
            <a:endParaRPr lang="en-US" dirty="0" smtClean="0"/>
          </a:p>
          <a:p>
            <a:endParaRPr lang="en-US" dirty="0" smtClean="0"/>
          </a:p>
          <a:p>
            <a:r>
              <a:rPr lang="en-US" dirty="0" smtClean="0">
                <a:hlinkClick r:id="rId4"/>
              </a:rPr>
              <a:t>http://www.americancatholic.org/Newsletters/CU/ac0393.asp</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1C32A85-8D62-429A-971C-E2EDF92C9DE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http://conciliaria.com/what-the-council-did/</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http://vatican2voice.org/4basics/themes.htm</a:t>
            </a:r>
            <a:endParaRPr lang="en-US" dirty="0" smtClean="0"/>
          </a:p>
          <a:p>
            <a:r>
              <a:rPr lang="en-US" sz="1200" b="0" i="0" kern="1200" dirty="0" smtClean="0">
                <a:solidFill>
                  <a:schemeClr val="tx1"/>
                </a:solidFill>
                <a:latin typeface="+mn-lt"/>
                <a:ea typeface="+mn-ea"/>
                <a:cs typeface="+mn-cs"/>
              </a:rPr>
              <a:t>The ecumenical movement, started in the early 20</a:t>
            </a:r>
            <a:r>
              <a:rPr lang="en-US" sz="1200" b="0" i="0" kern="1200" baseline="30000" dirty="0" smtClean="0">
                <a:solidFill>
                  <a:schemeClr val="tx1"/>
                </a:solidFill>
                <a:latin typeface="+mn-lt"/>
                <a:ea typeface="+mn-ea"/>
                <a:cs typeface="+mn-cs"/>
              </a:rPr>
              <a:t>th</a:t>
            </a:r>
            <a:r>
              <a:rPr lang="en-US" sz="1200" b="0" i="0" kern="1200" dirty="0" smtClean="0">
                <a:solidFill>
                  <a:schemeClr val="tx1"/>
                </a:solidFill>
                <a:latin typeface="+mn-lt"/>
                <a:ea typeface="+mn-ea"/>
                <a:cs typeface="+mn-cs"/>
              </a:rPr>
              <a:t> century, was largely without Catholic involvement except for some limited unofficial dialogue in the early 1920’s. The theology of the Church forged at Vatican II provided the relationship of the Church with the other Christian traditions in more positive terms than had hitherto been the case. The Council gave the green light for full participation of the Catholic Church in the search for Christian unity which had already been underway for over fifty years.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It was in the process of generating the teaching on ecumenism that the Council fathers gave greater consideration of the Church’s relationship to Judaism, against the backdrop of the holocaust, and to other world faiths. Whilst the teaching on the Church’s relationship to other faiths was brief it did provide a basis for dialogue which has greatly expanded in recent years and is now given a much greater priority in the 21</a:t>
            </a:r>
            <a:r>
              <a:rPr lang="en-US" sz="1200" b="0" i="0" kern="1200" baseline="30000" dirty="0" smtClean="0">
                <a:solidFill>
                  <a:schemeClr val="tx1"/>
                </a:solidFill>
                <a:latin typeface="+mn-lt"/>
                <a:ea typeface="+mn-ea"/>
                <a:cs typeface="+mn-cs"/>
              </a:rPr>
              <a:t>st</a:t>
            </a:r>
            <a:r>
              <a:rPr lang="en-US" sz="1200" b="0" i="0" kern="1200" dirty="0" smtClean="0">
                <a:solidFill>
                  <a:schemeClr val="tx1"/>
                </a:solidFill>
                <a:latin typeface="+mn-lt"/>
                <a:ea typeface="+mn-ea"/>
                <a:cs typeface="+mn-cs"/>
              </a:rPr>
              <a:t>century for the sake of peace in the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http://conciliaria.com/what-the-council-did/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was in the process of generating the teaching on ecumenism that the Council fathers gave greater consideration of the Church’s relationship to Judaism, against the backdrop of the holocaust, and to other world faiths. Whilst the teaching on the Church’s relationship to other faiths was brief it did </a:t>
            </a:r>
            <a:r>
              <a:rPr lang="en-US" b="1" dirty="0" smtClean="0"/>
              <a:t>provide a basis for dialogue which has greatly expanded in recent years and is now given a much greater priority in the 21</a:t>
            </a:r>
            <a:r>
              <a:rPr lang="en-US" b="1" baseline="30000" dirty="0" smtClean="0"/>
              <a:t>st</a:t>
            </a:r>
            <a:r>
              <a:rPr lang="en-US" b="1" dirty="0" smtClean="0"/>
              <a:t>century for the sake of peace in the world.</a:t>
            </a:r>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http://conciliaria.com/what-the-council-did/</a:t>
            </a:r>
            <a:endParaRPr lang="en-US" dirty="0" smtClean="0"/>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God of our fathers,</a:t>
            </a:r>
          </a:p>
          <a:p>
            <a:r>
              <a:rPr lang="en-US" sz="1200" b="0" i="0" kern="1200" dirty="0" smtClean="0">
                <a:solidFill>
                  <a:schemeClr val="tx1"/>
                </a:solidFill>
                <a:latin typeface="+mn-lt"/>
                <a:ea typeface="+mn-ea"/>
                <a:cs typeface="+mn-cs"/>
              </a:rPr>
              <a:t>you chose Abraham and his descendants</a:t>
            </a:r>
          </a:p>
          <a:p>
            <a:r>
              <a:rPr lang="en-US" sz="1200" b="0" i="0" kern="1200" dirty="0" smtClean="0">
                <a:solidFill>
                  <a:schemeClr val="tx1"/>
                </a:solidFill>
                <a:latin typeface="+mn-lt"/>
                <a:ea typeface="+mn-ea"/>
                <a:cs typeface="+mn-cs"/>
              </a:rPr>
              <a:t> to bring Your name to the nations: </a:t>
            </a:r>
          </a:p>
          <a:p>
            <a:r>
              <a:rPr lang="en-US" sz="1200" b="0" i="0" kern="1200" dirty="0" smtClean="0">
                <a:solidFill>
                  <a:schemeClr val="tx1"/>
                </a:solidFill>
                <a:latin typeface="+mn-lt"/>
                <a:ea typeface="+mn-ea"/>
                <a:cs typeface="+mn-cs"/>
              </a:rPr>
              <a:t>we are deeply saddened</a:t>
            </a:r>
          </a:p>
          <a:p>
            <a:r>
              <a:rPr lang="en-US" sz="1200" b="0" i="0" kern="1200" dirty="0" smtClean="0">
                <a:solidFill>
                  <a:schemeClr val="tx1"/>
                </a:solidFill>
                <a:latin typeface="+mn-lt"/>
                <a:ea typeface="+mn-ea"/>
                <a:cs typeface="+mn-cs"/>
              </a:rPr>
              <a:t>by the behavior of those </a:t>
            </a:r>
          </a:p>
          <a:p>
            <a:r>
              <a:rPr lang="en-US" sz="1200" b="0" i="0" kern="1200" dirty="0" smtClean="0">
                <a:solidFill>
                  <a:schemeClr val="tx1"/>
                </a:solidFill>
                <a:latin typeface="+mn-lt"/>
                <a:ea typeface="+mn-ea"/>
                <a:cs typeface="+mn-cs"/>
              </a:rPr>
              <a:t>who in the course of history </a:t>
            </a:r>
          </a:p>
          <a:p>
            <a:r>
              <a:rPr lang="en-US" sz="1200" b="0" i="0" kern="1200" dirty="0" smtClean="0">
                <a:solidFill>
                  <a:schemeClr val="tx1"/>
                </a:solidFill>
                <a:latin typeface="+mn-lt"/>
                <a:ea typeface="+mn-ea"/>
                <a:cs typeface="+mn-cs"/>
              </a:rPr>
              <a:t>have caused these children of Yours to suffer </a:t>
            </a:r>
          </a:p>
          <a:p>
            <a:r>
              <a:rPr lang="en-US" sz="1200" b="0" i="0" kern="1200" dirty="0" smtClean="0">
                <a:solidFill>
                  <a:schemeClr val="tx1"/>
                </a:solidFill>
                <a:latin typeface="+mn-lt"/>
                <a:ea typeface="+mn-ea"/>
                <a:cs typeface="+mn-cs"/>
              </a:rPr>
              <a:t>and asking Your forgiveness</a:t>
            </a:r>
          </a:p>
          <a:p>
            <a:r>
              <a:rPr lang="en-US" sz="1200" b="0" i="0" kern="1200" dirty="0" smtClean="0">
                <a:solidFill>
                  <a:schemeClr val="tx1"/>
                </a:solidFill>
                <a:latin typeface="+mn-lt"/>
                <a:ea typeface="+mn-ea"/>
                <a:cs typeface="+mn-cs"/>
              </a:rPr>
              <a:t>we wish to commit ourselves</a:t>
            </a:r>
          </a:p>
          <a:p>
            <a:r>
              <a:rPr lang="en-US" sz="1200" b="0" i="0" kern="1200" dirty="0" smtClean="0">
                <a:solidFill>
                  <a:schemeClr val="tx1"/>
                </a:solidFill>
                <a:latin typeface="+mn-lt"/>
                <a:ea typeface="+mn-ea"/>
                <a:cs typeface="+mn-cs"/>
              </a:rPr>
              <a:t>to genuine brotherhood </a:t>
            </a:r>
          </a:p>
          <a:p>
            <a:r>
              <a:rPr lang="en-US" sz="1200" b="0" i="0" kern="1200" dirty="0" smtClean="0">
                <a:solidFill>
                  <a:schemeClr val="tx1"/>
                </a:solidFill>
                <a:latin typeface="+mn-lt"/>
                <a:ea typeface="+mn-ea"/>
                <a:cs typeface="+mn-cs"/>
              </a:rPr>
              <a:t>with the people of the Covenant </a:t>
            </a:r>
          </a:p>
          <a:p>
            <a:r>
              <a:rPr lang="en-US" sz="1200" b="0" i="0" kern="1200" dirty="0" smtClean="0">
                <a:solidFill>
                  <a:schemeClr val="tx1"/>
                </a:solidFill>
                <a:latin typeface="+mn-lt"/>
                <a:ea typeface="+mn-ea"/>
                <a:cs typeface="+mn-cs"/>
              </a:rPr>
              <a:t>Jerusalem, 26 March 2000.</a:t>
            </a:r>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http://conciliaria.com/what-the-council-did/</a:t>
            </a:r>
            <a:endParaRPr lang="en-US" dirty="0" smtClean="0"/>
          </a:p>
          <a:p>
            <a:r>
              <a:rPr lang="en-US" dirty="0" smtClean="0">
                <a:hlinkClick r:id="rId4"/>
              </a:rPr>
              <a:t>http://vatican2voice.org/4basics/themes.htm</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http://vatican2voice.org/4basics/themes.htm</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http://vatican2voice.org/4basics/themes.htm</a:t>
            </a:r>
            <a:endParaRPr lang="en-US" dirty="0" smtClean="0"/>
          </a:p>
          <a:p>
            <a:r>
              <a:rPr lang="en-US" dirty="0" smtClean="0">
                <a:hlinkClick r:id="rId4"/>
              </a:rPr>
              <a:t>http://scholarscorner.com/content/models-church-government-outline</a:t>
            </a:r>
            <a:endParaRPr lang="en-US" dirty="0" smtClean="0"/>
          </a:p>
          <a:p>
            <a:r>
              <a:rPr lang="en-US" sz="1200" b="0" i="0" kern="1200" dirty="0" smtClean="0">
                <a:solidFill>
                  <a:schemeClr val="tx1"/>
                </a:solidFill>
                <a:latin typeface="+mn-lt"/>
                <a:ea typeface="+mn-ea"/>
                <a:cs typeface="+mn-cs"/>
              </a:rPr>
              <a:t> Discovery of documents from the early patristic period in the late 19</a:t>
            </a:r>
            <a:r>
              <a:rPr lang="en-US" sz="1200" b="0" i="0" kern="1200" baseline="30000" dirty="0" smtClean="0">
                <a:solidFill>
                  <a:schemeClr val="tx1"/>
                </a:solidFill>
                <a:latin typeface="+mn-lt"/>
                <a:ea typeface="+mn-ea"/>
                <a:cs typeface="+mn-cs"/>
              </a:rPr>
              <a:t>th</a:t>
            </a:r>
            <a:r>
              <a:rPr lang="en-US" sz="1200" b="0" i="0" kern="1200" dirty="0" smtClean="0">
                <a:solidFill>
                  <a:schemeClr val="tx1"/>
                </a:solidFill>
                <a:latin typeface="+mn-lt"/>
                <a:ea typeface="+mn-ea"/>
                <a:cs typeface="+mn-cs"/>
              </a:rPr>
              <a:t> century contributed to a renewed understanding of the episcopate. In the early Church the </a:t>
            </a:r>
            <a:r>
              <a:rPr lang="en-US" sz="1200" b="0" i="0" kern="1200" dirty="0" err="1" smtClean="0">
                <a:solidFill>
                  <a:schemeClr val="tx1"/>
                </a:solidFill>
                <a:latin typeface="+mn-lt"/>
                <a:ea typeface="+mn-ea"/>
                <a:cs typeface="+mn-cs"/>
              </a:rPr>
              <a:t>episcopal</a:t>
            </a:r>
            <a:r>
              <a:rPr lang="en-US" sz="1200" b="0" i="0" kern="1200" dirty="0" smtClean="0">
                <a:solidFill>
                  <a:schemeClr val="tx1"/>
                </a:solidFill>
                <a:latin typeface="+mn-lt"/>
                <a:ea typeface="+mn-ea"/>
                <a:cs typeface="+mn-cs"/>
              </a:rPr>
              <a:t> order conferred the fullness of priesthood which, in the 20</a:t>
            </a:r>
            <a:r>
              <a:rPr lang="en-US" sz="1200" b="0" i="0" kern="1200" baseline="30000" dirty="0" smtClean="0">
                <a:solidFill>
                  <a:schemeClr val="tx1"/>
                </a:solidFill>
                <a:latin typeface="+mn-lt"/>
                <a:ea typeface="+mn-ea"/>
                <a:cs typeface="+mn-cs"/>
              </a:rPr>
              <a:t>th</a:t>
            </a:r>
            <a:r>
              <a:rPr lang="en-US" sz="1200" b="0" i="0" kern="1200" dirty="0" smtClean="0">
                <a:solidFill>
                  <a:schemeClr val="tx1"/>
                </a:solidFill>
                <a:latin typeface="+mn-lt"/>
                <a:ea typeface="+mn-ea"/>
                <a:cs typeface="+mn-cs"/>
              </a:rPr>
              <a:t> century, necessitated a re-evaluation of the relationship not only between bishops and priests but also between bishops and, in particular, with the bishop of Rome. It meant that the pyramidal model of Church, which had established itself since the </a:t>
            </a:r>
            <a:r>
              <a:rPr lang="en-US" sz="1200" b="0" i="0" kern="1200" dirty="0" err="1" smtClean="0">
                <a:solidFill>
                  <a:schemeClr val="tx1"/>
                </a:solidFill>
                <a:latin typeface="+mn-lt"/>
                <a:ea typeface="+mn-ea"/>
                <a:cs typeface="+mn-cs"/>
              </a:rPr>
              <a:t>Constantinian</a:t>
            </a:r>
            <a:r>
              <a:rPr lang="en-US" sz="1200" b="0" i="0" kern="1200" dirty="0" smtClean="0">
                <a:solidFill>
                  <a:schemeClr val="tx1"/>
                </a:solidFill>
                <a:latin typeface="+mn-lt"/>
                <a:ea typeface="+mn-ea"/>
                <a:cs typeface="+mn-cs"/>
              </a:rPr>
              <a:t> era, where the pope was at the apex and then proceeded, in descending order, with bishops, priests, religious and laity firmly at the base was no longer an authentic representation. Instead, the much flatter communion model with greater equivalence between the local Churches not only challenges the established monarchical mode of governance, but would be a model more appropriate from the ecumenical perspective.</a:t>
            </a:r>
          </a:p>
          <a:p>
            <a:r>
              <a:rPr lang="en-US" sz="1200" b="0" i="0" kern="1200" dirty="0" smtClean="0">
                <a:solidFill>
                  <a:schemeClr val="tx1"/>
                </a:solidFill>
                <a:latin typeface="+mn-lt"/>
                <a:ea typeface="+mn-ea"/>
                <a:cs typeface="+mn-cs"/>
              </a:rPr>
              <a:t>Other documentary discoveries indicated a more extensive process of Christian initiation in the early Church especially for adults. This is particularly relevant because of the similar context of Christianity in the early centuries and the late 20</a:t>
            </a:r>
            <a:r>
              <a:rPr lang="en-US" sz="1200" b="0" i="0" kern="1200" baseline="30000" dirty="0" smtClean="0">
                <a:solidFill>
                  <a:schemeClr val="tx1"/>
                </a:solidFill>
                <a:latin typeface="+mn-lt"/>
                <a:ea typeface="+mn-ea"/>
                <a:cs typeface="+mn-cs"/>
              </a:rPr>
              <a:t>th</a:t>
            </a:r>
            <a:r>
              <a:rPr lang="en-US" sz="1200" b="0" i="0" kern="1200" dirty="0" smtClean="0">
                <a:solidFill>
                  <a:schemeClr val="tx1"/>
                </a:solidFill>
                <a:latin typeface="+mn-lt"/>
                <a:ea typeface="+mn-ea"/>
                <a:cs typeface="+mn-cs"/>
              </a:rPr>
              <a:t> century. The position of the Church in the modern world is not too dissimilar to that of the first two or three centuries, namely, that the Church operates in a predominantly non-Christian environment. A more extensive process of formation was, and is, needed particularly for adults having no previous contact with the faith both in traditional mission territories and in the de-</a:t>
            </a:r>
            <a:r>
              <a:rPr lang="en-US" sz="1200" b="0" i="0" kern="1200" dirty="0" err="1" smtClean="0">
                <a:solidFill>
                  <a:schemeClr val="tx1"/>
                </a:solidFill>
                <a:latin typeface="+mn-lt"/>
                <a:ea typeface="+mn-ea"/>
                <a:cs typeface="+mn-cs"/>
              </a:rPr>
              <a:t>Christianised</a:t>
            </a:r>
            <a:r>
              <a:rPr lang="en-US" sz="1200" b="0" i="0" kern="1200" dirty="0" smtClean="0">
                <a:solidFill>
                  <a:schemeClr val="tx1"/>
                </a:solidFill>
                <a:latin typeface="+mn-lt"/>
                <a:ea typeface="+mn-ea"/>
                <a:cs typeface="+mn-cs"/>
              </a:rPr>
              <a:t> west. The Rite of Christian Initiation of Adults (RCIA) not only contributed to the liturgical renewal, but also has the potential for the involvement of the whole local community in the Church’s mission of </a:t>
            </a:r>
            <a:r>
              <a:rPr lang="en-US" sz="1200" b="0" i="0" kern="1200" dirty="0" err="1" smtClean="0">
                <a:solidFill>
                  <a:schemeClr val="tx1"/>
                </a:solidFill>
                <a:latin typeface="+mn-lt"/>
                <a:ea typeface="+mn-ea"/>
                <a:cs typeface="+mn-cs"/>
              </a:rPr>
              <a:t>evangelisation</a:t>
            </a:r>
            <a:r>
              <a:rPr lang="en-US" sz="1200" b="0" i="0" kern="1200" dirty="0" smtClean="0">
                <a:solidFill>
                  <a:schemeClr val="tx1"/>
                </a:solidFill>
                <a:latin typeface="+mn-lt"/>
                <a:ea typeface="+mn-ea"/>
                <a:cs typeface="+mn-cs"/>
              </a:rPr>
              <a:t>. The process is also orientated around a scriptural-based catechesis which reflects the renewed emphasis of scripture at the heart of the Church’s life.  </a:t>
            </a:r>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http://www.americancatholic.org/Newsletters/CU/ac0393.asp</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http://conciliaria.com/what-the-council-did/</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Photograph courtesy Time, Inc., from Life Magazine.</a:t>
            </a:r>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kern="1200" dirty="0" smtClean="0">
                <a:solidFill>
                  <a:schemeClr val="tx1"/>
                </a:solidFill>
                <a:latin typeface="+mn-lt"/>
                <a:ea typeface="+mn-ea"/>
                <a:cs typeface="+mn-cs"/>
              </a:rPr>
              <a:t>SC 14. Mother Church earnestly desires that all the faithful should be led to that fully conscious, and active participation in liturgical celebrations which is demanded by the very nature of the liturgy. Such participation by the Christian people as "a chosen race, a royal priesthood, a holy nation, a redeemed people (1 Pet. 2:9; cf. 2:4-5), is their </a:t>
            </a:r>
            <a:r>
              <a:rPr lang="en-US" sz="1200" b="1" i="0" kern="1200" dirty="0" smtClean="0">
                <a:solidFill>
                  <a:schemeClr val="tx1"/>
                </a:solidFill>
                <a:latin typeface="+mn-lt"/>
                <a:ea typeface="+mn-ea"/>
                <a:cs typeface="+mn-cs"/>
              </a:rPr>
              <a:t>right</a:t>
            </a:r>
            <a:r>
              <a:rPr lang="en-US" sz="1200" b="0" i="0" kern="1200" dirty="0" smtClean="0">
                <a:solidFill>
                  <a:schemeClr val="tx1"/>
                </a:solidFill>
                <a:latin typeface="+mn-lt"/>
                <a:ea typeface="+mn-ea"/>
                <a:cs typeface="+mn-cs"/>
              </a:rPr>
              <a:t> and </a:t>
            </a:r>
            <a:r>
              <a:rPr lang="en-US" sz="1200" b="1" i="0" kern="1200" dirty="0" smtClean="0">
                <a:solidFill>
                  <a:schemeClr val="tx1"/>
                </a:solidFill>
                <a:latin typeface="+mn-lt"/>
                <a:ea typeface="+mn-ea"/>
                <a:cs typeface="+mn-cs"/>
              </a:rPr>
              <a:t>duty</a:t>
            </a:r>
            <a:r>
              <a:rPr lang="en-US" sz="1200" b="0" i="0" kern="1200" dirty="0" smtClean="0">
                <a:solidFill>
                  <a:schemeClr val="tx1"/>
                </a:solidFill>
                <a:latin typeface="+mn-lt"/>
                <a:ea typeface="+mn-ea"/>
                <a:cs typeface="+mn-cs"/>
              </a:rPr>
              <a:t> by reason of their baptism.</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the restoration and promotion of the sacred liturgy, this full and active participation by all the people is the aim to be considered before all else; for it is the primary and indispensable source from which the faithful are to derive the true Christian spirit; and therefore pastors of souls must zealously strive to achieve it, by means of the necessary instruction, in all their pastoral work.</a:t>
            </a:r>
          </a:p>
          <a:p>
            <a:endParaRPr lang="en-US" sz="1200" b="0" i="0" kern="1200" dirty="0" smtClean="0">
              <a:solidFill>
                <a:schemeClr val="tx1"/>
              </a:solidFill>
              <a:latin typeface="+mn-lt"/>
              <a:ea typeface="+mn-ea"/>
              <a:cs typeface="+mn-cs"/>
            </a:endParaRPr>
          </a:p>
          <a:p>
            <a:r>
              <a:rPr lang="en-US" dirty="0" smtClean="0">
                <a:hlinkClick r:id="rId3"/>
              </a:rPr>
              <a:t>http://vatican2voice.org/4basics/themes.htm</a:t>
            </a:r>
            <a:endParaRPr lang="en-US" dirty="0" smtClean="0"/>
          </a:p>
          <a:p>
            <a:r>
              <a:rPr lang="en-US" sz="1200" b="1" i="0" kern="1200" dirty="0" smtClean="0">
                <a:solidFill>
                  <a:schemeClr val="tx1"/>
                </a:solidFill>
                <a:latin typeface="+mn-lt"/>
                <a:ea typeface="+mn-ea"/>
                <a:cs typeface="+mn-cs"/>
              </a:rPr>
              <a:t>Liturgical Movement</a:t>
            </a:r>
          </a:p>
          <a:p>
            <a:r>
              <a:rPr lang="en-US" sz="1200" b="0" i="0" kern="1200" dirty="0" smtClean="0">
                <a:solidFill>
                  <a:schemeClr val="tx1"/>
                </a:solidFill>
                <a:latin typeface="+mn-lt"/>
                <a:ea typeface="+mn-ea"/>
                <a:cs typeface="+mn-cs"/>
              </a:rPr>
              <a:t>The greater emphasis on scriptural foundations also had import in the liturgical movement which could be traced back to the beginning of the 20</a:t>
            </a:r>
            <a:r>
              <a:rPr lang="en-US" sz="1200" b="0" i="0" kern="1200" baseline="30000" dirty="0" smtClean="0">
                <a:solidFill>
                  <a:schemeClr val="tx1"/>
                </a:solidFill>
                <a:latin typeface="+mn-lt"/>
                <a:ea typeface="+mn-ea"/>
                <a:cs typeface="+mn-cs"/>
              </a:rPr>
              <a:t>th</a:t>
            </a:r>
            <a:r>
              <a:rPr lang="en-US" sz="1200" b="0" i="0" kern="1200" dirty="0" smtClean="0">
                <a:solidFill>
                  <a:schemeClr val="tx1"/>
                </a:solidFill>
                <a:latin typeface="+mn-lt"/>
                <a:ea typeface="+mn-ea"/>
                <a:cs typeface="+mn-cs"/>
              </a:rPr>
              <a:t> century with St. Pius X’s call for full, active, conscious participation of all the faithful in the liturgy (his </a:t>
            </a:r>
            <a:r>
              <a:rPr lang="en-US" sz="1200" b="0" i="1" kern="1200" dirty="0" err="1" smtClean="0">
                <a:solidFill>
                  <a:schemeClr val="tx1"/>
                </a:solidFill>
                <a:latin typeface="+mn-lt"/>
                <a:ea typeface="+mn-ea"/>
                <a:cs typeface="+mn-cs"/>
              </a:rPr>
              <a:t>motu</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proprio</a:t>
            </a:r>
            <a:r>
              <a:rPr lang="en-US" sz="1200" b="0" i="0" kern="1200" dirty="0" smtClean="0">
                <a:solidFill>
                  <a:schemeClr val="tx1"/>
                </a:solidFill>
                <a:latin typeface="+mn-lt"/>
                <a:ea typeface="+mn-ea"/>
                <a:cs typeface="+mn-cs"/>
              </a:rPr>
              <a:t> of 1903 on sacred music, </a:t>
            </a:r>
            <a:r>
              <a:rPr lang="en-US" sz="1200" b="0" i="1" kern="1200" dirty="0" err="1" smtClean="0">
                <a:solidFill>
                  <a:schemeClr val="tx1"/>
                </a:solidFill>
                <a:latin typeface="+mn-lt"/>
                <a:ea typeface="+mn-ea"/>
                <a:cs typeface="+mn-cs"/>
              </a:rPr>
              <a:t>Tra</a:t>
            </a:r>
            <a:r>
              <a:rPr lang="en-US" sz="1200" b="0" i="1" kern="1200" dirty="0" smtClean="0">
                <a:solidFill>
                  <a:schemeClr val="tx1"/>
                </a:solidFill>
                <a:latin typeface="+mn-lt"/>
                <a:ea typeface="+mn-ea"/>
                <a:cs typeface="+mn-cs"/>
              </a:rPr>
              <a:t> le </a:t>
            </a:r>
            <a:r>
              <a:rPr lang="en-US" sz="1200" b="0" i="1" kern="1200" dirty="0" err="1" smtClean="0">
                <a:solidFill>
                  <a:schemeClr val="tx1"/>
                </a:solidFill>
                <a:latin typeface="+mn-lt"/>
                <a:ea typeface="+mn-ea"/>
                <a:cs typeface="+mn-cs"/>
              </a:rPr>
              <a:t>Sollecitudini</a:t>
            </a:r>
            <a:r>
              <a:rPr lang="en-US" sz="1200" b="0" i="0" kern="1200" dirty="0" smtClean="0">
                <a:solidFill>
                  <a:schemeClr val="tx1"/>
                </a:solidFill>
                <a:latin typeface="+mn-lt"/>
                <a:ea typeface="+mn-ea"/>
                <a:cs typeface="+mn-cs"/>
              </a:rPr>
              <a:t>) and more frequent recourse to receiving communion (his 1905 decree </a:t>
            </a:r>
            <a:r>
              <a:rPr lang="en-US" sz="1200" b="0" i="1" kern="1200" dirty="0" smtClean="0">
                <a:solidFill>
                  <a:schemeClr val="tx1"/>
                </a:solidFill>
                <a:latin typeface="+mn-lt"/>
                <a:ea typeface="+mn-ea"/>
                <a:cs typeface="+mn-cs"/>
              </a:rPr>
              <a:t>Sacra </a:t>
            </a:r>
            <a:r>
              <a:rPr lang="en-US" sz="1200" b="0" i="1" kern="1200" dirty="0" err="1" smtClean="0">
                <a:solidFill>
                  <a:schemeClr val="tx1"/>
                </a:solidFill>
                <a:latin typeface="+mn-lt"/>
                <a:ea typeface="+mn-ea"/>
                <a:cs typeface="+mn-cs"/>
              </a:rPr>
              <a:t>Tridentina</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Synodus</a:t>
            </a:r>
            <a:r>
              <a:rPr lang="en-US" sz="1200" b="0" i="0" kern="1200" dirty="0" smtClean="0">
                <a:solidFill>
                  <a:schemeClr val="tx1"/>
                </a:solidFill>
                <a:latin typeface="+mn-lt"/>
                <a:ea typeface="+mn-ea"/>
                <a:cs typeface="+mn-cs"/>
              </a:rPr>
              <a:t>). As part of his promotion for frequent communion, Pius X, in 1910, enacted that children should receive communion on reaching the age of reason at around the age of seven. Underpinning Pius X’s call was a resurgence in Benedictine monasticism which had started in 1833 in France (</a:t>
            </a:r>
            <a:r>
              <a:rPr lang="en-US" sz="1200" b="0" i="0" kern="1200" dirty="0" err="1" smtClean="0">
                <a:solidFill>
                  <a:schemeClr val="tx1"/>
                </a:solidFill>
                <a:latin typeface="+mn-lt"/>
                <a:ea typeface="+mn-ea"/>
                <a:cs typeface="+mn-cs"/>
              </a:rPr>
              <a:t>Solesmes</a:t>
            </a:r>
            <a:r>
              <a:rPr lang="en-US" sz="1200" b="0" i="0" kern="1200" dirty="0" smtClean="0">
                <a:solidFill>
                  <a:schemeClr val="tx1"/>
                </a:solidFill>
                <a:latin typeface="+mn-lt"/>
                <a:ea typeface="+mn-ea"/>
                <a:cs typeface="+mn-cs"/>
              </a:rPr>
              <a:t>) and followed later in the 19</a:t>
            </a:r>
            <a:r>
              <a:rPr lang="en-US" sz="1200" b="0" i="0" kern="1200" baseline="30000" dirty="0" smtClean="0">
                <a:solidFill>
                  <a:schemeClr val="tx1"/>
                </a:solidFill>
                <a:latin typeface="+mn-lt"/>
                <a:ea typeface="+mn-ea"/>
                <a:cs typeface="+mn-cs"/>
              </a:rPr>
              <a:t>th</a:t>
            </a:r>
            <a:r>
              <a:rPr lang="en-US" sz="1200" b="0" i="0" kern="1200" dirty="0" smtClean="0">
                <a:solidFill>
                  <a:schemeClr val="tx1"/>
                </a:solidFill>
                <a:latin typeface="+mn-lt"/>
                <a:ea typeface="+mn-ea"/>
                <a:cs typeface="+mn-cs"/>
              </a:rPr>
              <a:t> century in Germany (</a:t>
            </a:r>
            <a:r>
              <a:rPr lang="en-US" sz="1200" b="0" i="0" kern="1200" dirty="0" err="1" smtClean="0">
                <a:solidFill>
                  <a:schemeClr val="tx1"/>
                </a:solidFill>
                <a:latin typeface="+mn-lt"/>
                <a:ea typeface="+mn-ea"/>
                <a:cs typeface="+mn-cs"/>
              </a:rPr>
              <a:t>Beuron</a:t>
            </a:r>
            <a:r>
              <a:rPr lang="en-US" sz="1200" b="0" i="0" kern="1200" dirty="0" smtClean="0">
                <a:solidFill>
                  <a:schemeClr val="tx1"/>
                </a:solidFill>
                <a:latin typeface="+mn-lt"/>
                <a:ea typeface="+mn-ea"/>
                <a:cs typeface="+mn-cs"/>
              </a:rPr>
              <a:t>, Maria </a:t>
            </a:r>
            <a:r>
              <a:rPr lang="en-US" sz="1200" b="0" i="0" kern="1200" dirty="0" err="1" smtClean="0">
                <a:solidFill>
                  <a:schemeClr val="tx1"/>
                </a:solidFill>
                <a:latin typeface="+mn-lt"/>
                <a:ea typeface="+mn-ea"/>
                <a:cs typeface="+mn-cs"/>
              </a:rPr>
              <a:t>Laach</a:t>
            </a:r>
            <a:r>
              <a:rPr lang="en-US" sz="1200" b="0" i="0" kern="1200" dirty="0" smtClean="0">
                <a:solidFill>
                  <a:schemeClr val="tx1"/>
                </a:solidFill>
                <a:latin typeface="+mn-lt"/>
                <a:ea typeface="+mn-ea"/>
                <a:cs typeface="+mn-cs"/>
              </a:rPr>
              <a:t>), Belgium (</a:t>
            </a:r>
            <a:r>
              <a:rPr lang="en-US" sz="1200" b="0" i="0" kern="1200" dirty="0" err="1" smtClean="0">
                <a:solidFill>
                  <a:schemeClr val="tx1"/>
                </a:solidFill>
                <a:latin typeface="+mn-lt"/>
                <a:ea typeface="+mn-ea"/>
                <a:cs typeface="+mn-cs"/>
              </a:rPr>
              <a:t>Maredsous</a:t>
            </a:r>
            <a:r>
              <a:rPr lang="en-US" sz="1200" b="0" i="0" kern="1200" dirty="0" smtClean="0">
                <a:solidFill>
                  <a:schemeClr val="tx1"/>
                </a:solidFill>
                <a:latin typeface="+mn-lt"/>
                <a:ea typeface="+mn-ea"/>
                <a:cs typeface="+mn-cs"/>
              </a:rPr>
              <a:t>, Mount Cesar) and the USA (St. Vincent’s Latrobe Pennsylvania, St. </a:t>
            </a:r>
            <a:r>
              <a:rPr lang="en-US" sz="1200" b="0" i="0" kern="1200" dirty="0" err="1" smtClean="0">
                <a:solidFill>
                  <a:schemeClr val="tx1"/>
                </a:solidFill>
                <a:latin typeface="+mn-lt"/>
                <a:ea typeface="+mn-ea"/>
                <a:cs typeface="+mn-cs"/>
              </a:rPr>
              <a:t>Meinrad’s</a:t>
            </a:r>
            <a:r>
              <a:rPr lang="en-US" sz="1200" b="0" i="0" kern="1200" dirty="0" smtClean="0">
                <a:solidFill>
                  <a:schemeClr val="tx1"/>
                </a:solidFill>
                <a:latin typeface="+mn-lt"/>
                <a:ea typeface="+mn-ea"/>
                <a:cs typeface="+mn-cs"/>
              </a:rPr>
              <a:t> Indiana, St. John’s Collegeville Minnesota). Many of these communities became a resource for the liturgical renewal by restoring Gregorian chant and other lost liturgical treasures as well as publishing literature in the form of periodicals and new missals.</a:t>
            </a:r>
          </a:p>
          <a:p>
            <a:r>
              <a:rPr lang="en-US" sz="1200" b="0" i="0" kern="1200" dirty="0" smtClean="0">
                <a:solidFill>
                  <a:schemeClr val="tx1"/>
                </a:solidFill>
                <a:latin typeface="+mn-lt"/>
                <a:ea typeface="+mn-ea"/>
                <a:cs typeface="+mn-cs"/>
              </a:rPr>
              <a:t>Pius XII’s 1947 encyclical on the liturgy, </a:t>
            </a:r>
            <a:r>
              <a:rPr lang="en-US" sz="1200" b="0" i="1" kern="1200" dirty="0" smtClean="0">
                <a:solidFill>
                  <a:schemeClr val="tx1"/>
                </a:solidFill>
                <a:latin typeface="+mn-lt"/>
                <a:ea typeface="+mn-ea"/>
                <a:cs typeface="+mn-cs"/>
              </a:rPr>
              <a:t>Mediator Dei</a:t>
            </a:r>
            <a:r>
              <a:rPr lang="en-US" sz="1200" b="0" i="0" kern="1200" dirty="0" smtClean="0">
                <a:solidFill>
                  <a:schemeClr val="tx1"/>
                </a:solidFill>
                <a:latin typeface="+mn-lt"/>
                <a:ea typeface="+mn-ea"/>
                <a:cs typeface="+mn-cs"/>
              </a:rPr>
              <a:t>, gave official, if cautious, approval for liturgical renewal. In the decade that followed there was further liturgical reform. The 1956 Congress on Pastoral Liturgy at Assisi was an important event for the liturgical reform movement. It was at this gathering that  </a:t>
            </a:r>
            <a:r>
              <a:rPr lang="en-US" sz="1200" b="0" i="0" kern="1200" dirty="0" err="1" smtClean="0">
                <a:solidFill>
                  <a:schemeClr val="tx1"/>
                </a:solidFill>
                <a:latin typeface="+mn-lt"/>
                <a:ea typeface="+mn-ea"/>
                <a:cs typeface="+mn-cs"/>
              </a:rPr>
              <a:t>Augustin</a:t>
            </a:r>
            <a:r>
              <a:rPr lang="en-US" sz="1200" b="0" i="0" kern="1200" dirty="0" smtClean="0">
                <a:solidFill>
                  <a:schemeClr val="tx1"/>
                </a:solidFill>
                <a:latin typeface="+mn-lt"/>
                <a:ea typeface="+mn-ea"/>
                <a:cs typeface="+mn-cs"/>
              </a:rPr>
              <a:t> (later cardinal) Bea gave a paper, </a:t>
            </a:r>
            <a:r>
              <a:rPr lang="en-US" sz="1200" b="0" i="1" kern="1200" dirty="0" smtClean="0">
                <a:solidFill>
                  <a:schemeClr val="tx1"/>
                </a:solidFill>
                <a:latin typeface="+mn-lt"/>
                <a:ea typeface="+mn-ea"/>
                <a:cs typeface="+mn-cs"/>
              </a:rPr>
              <a:t>The Pastoral Value of the Word of God</a:t>
            </a:r>
            <a:r>
              <a:rPr lang="en-US" sz="1200" b="0" i="0" kern="1200" dirty="0" smtClean="0">
                <a:solidFill>
                  <a:schemeClr val="tx1"/>
                </a:solidFill>
                <a:latin typeface="+mn-lt"/>
                <a:ea typeface="+mn-ea"/>
                <a:cs typeface="+mn-cs"/>
              </a:rPr>
              <a:t>, stressing the unity between ‘the Word of God and the Bread of Life’ where the priest ‘is as much minister of the Word as minister of the sacraments’ and ‘in him the liturgical movement and the biblical movement should meet and blend’. This was a portent of changes to come.</a:t>
            </a:r>
          </a:p>
          <a:p>
            <a:r>
              <a:rPr lang="en-US" sz="1200" b="0" i="0" kern="1200" dirty="0" smtClean="0">
                <a:solidFill>
                  <a:schemeClr val="tx1"/>
                </a:solidFill>
                <a:latin typeface="+mn-lt"/>
                <a:ea typeface="+mn-ea"/>
                <a:cs typeface="+mn-cs"/>
              </a:rPr>
              <a:t>All the elements of the liturgical movement provided the momentum for the formulation of the Constitution on the Liturgy, </a:t>
            </a:r>
            <a:r>
              <a:rPr lang="en-US" sz="1200" b="0" i="1" kern="1200" dirty="0" err="1" smtClean="0">
                <a:solidFill>
                  <a:schemeClr val="tx1"/>
                </a:solidFill>
                <a:latin typeface="+mn-lt"/>
                <a:ea typeface="+mn-ea"/>
                <a:cs typeface="+mn-cs"/>
              </a:rPr>
              <a:t>Sacrosanctum</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Concilium</a:t>
            </a:r>
            <a:r>
              <a:rPr lang="en-US" sz="1200" b="0" i="0" kern="1200" dirty="0" smtClean="0">
                <a:solidFill>
                  <a:schemeClr val="tx1"/>
                </a:solidFill>
                <a:latin typeface="+mn-lt"/>
                <a:ea typeface="+mn-ea"/>
                <a:cs typeface="+mn-cs"/>
              </a:rPr>
              <a:t>, at Vatican II. Not only was there a greater emphasis on proclaiming a greatly expanded repertoire of scripture in the liturgy, but increased participation, especially receiving communion, provided a liturgical expression of the renewed understanding of the Church as all of God’s faithful people and all that this implied for the life of the Church in communion and mission.</a:t>
            </a: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Pius XII’s 1943 encyclical, </a:t>
            </a:r>
            <a:r>
              <a:rPr lang="en-US" sz="1200" b="0" i="1" kern="1200" dirty="0" err="1" smtClean="0">
                <a:solidFill>
                  <a:schemeClr val="tx1"/>
                </a:solidFill>
                <a:latin typeface="+mn-lt"/>
                <a:ea typeface="+mn-ea"/>
                <a:cs typeface="+mn-cs"/>
              </a:rPr>
              <a:t>Divino</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Afflante</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Spiritu</a:t>
            </a:r>
            <a:r>
              <a:rPr lang="en-US" sz="1200" b="0" i="0" kern="1200" dirty="0" smtClean="0">
                <a:solidFill>
                  <a:schemeClr val="tx1"/>
                </a:solidFill>
                <a:latin typeface="+mn-lt"/>
                <a:ea typeface="+mn-ea"/>
                <a:cs typeface="+mn-cs"/>
              </a:rPr>
              <a:t>, embraced the historical-critical method to provide a more coherent understanding and interpretation of scriptural texts.</a:t>
            </a:r>
          </a:p>
          <a:p>
            <a:endParaRPr lang="en-US" sz="1200" b="0" i="0" kern="1200" dirty="0" smtClean="0">
              <a:solidFill>
                <a:schemeClr val="tx1"/>
              </a:solidFill>
              <a:latin typeface="+mn-lt"/>
              <a:ea typeface="+mn-ea"/>
              <a:cs typeface="+mn-cs"/>
            </a:endParaRPr>
          </a:p>
          <a:p>
            <a:r>
              <a:rPr lang="en-US" dirty="0" smtClean="0">
                <a:hlinkClick r:id="rId3"/>
              </a:rPr>
              <a:t>http://vatican2voice.org/4basics/themes.htm</a:t>
            </a:r>
            <a:endParaRPr lang="en-US" dirty="0" smtClean="0"/>
          </a:p>
          <a:p>
            <a:r>
              <a:rPr lang="en-US" sz="1200" b="1" i="0" kern="1200" dirty="0" smtClean="0">
                <a:solidFill>
                  <a:schemeClr val="tx1"/>
                </a:solidFill>
                <a:latin typeface="+mn-lt"/>
                <a:ea typeface="+mn-ea"/>
                <a:cs typeface="+mn-cs"/>
              </a:rPr>
              <a:t>Biblical Movement</a:t>
            </a:r>
          </a:p>
          <a:p>
            <a:r>
              <a:rPr lang="en-US" sz="1200" b="0" i="0" kern="1200" dirty="0" smtClean="0">
                <a:solidFill>
                  <a:schemeClr val="tx1"/>
                </a:solidFill>
                <a:latin typeface="+mn-lt"/>
                <a:ea typeface="+mn-ea"/>
                <a:cs typeface="+mn-cs"/>
              </a:rPr>
              <a:t>The renewed emphasis on scriptural foundations coincided with a flourishing of Catholic scriptural scholarship as a consequence of Pius XII’s 1943 encyclical, </a:t>
            </a:r>
            <a:r>
              <a:rPr lang="en-US" sz="1200" b="0" i="1" kern="1200" dirty="0" err="1" smtClean="0">
                <a:solidFill>
                  <a:schemeClr val="tx1"/>
                </a:solidFill>
                <a:latin typeface="+mn-lt"/>
                <a:ea typeface="+mn-ea"/>
                <a:cs typeface="+mn-cs"/>
              </a:rPr>
              <a:t>Divino</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Afflante</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Spiritu</a:t>
            </a:r>
            <a:r>
              <a:rPr lang="en-US" sz="1200" b="0" i="0" kern="1200" dirty="0" smtClean="0">
                <a:solidFill>
                  <a:schemeClr val="tx1"/>
                </a:solidFill>
                <a:latin typeface="+mn-lt"/>
                <a:ea typeface="+mn-ea"/>
                <a:cs typeface="+mn-cs"/>
              </a:rPr>
              <a:t>, which embraced the historical-critical method to provide a more coherent understanding and interpretation of scriptural texts. This </a:t>
            </a:r>
            <a:r>
              <a:rPr lang="en-US" sz="1200" b="0" i="1" kern="1200" dirty="0" smtClean="0">
                <a:solidFill>
                  <a:schemeClr val="tx1"/>
                </a:solidFill>
                <a:latin typeface="+mn-lt"/>
                <a:ea typeface="+mn-ea"/>
                <a:cs typeface="+mn-cs"/>
              </a:rPr>
              <a:t>magna </a:t>
            </a:r>
            <a:r>
              <a:rPr lang="en-US" sz="1200" b="0" i="1" kern="1200" dirty="0" err="1" smtClean="0">
                <a:solidFill>
                  <a:schemeClr val="tx1"/>
                </a:solidFill>
                <a:latin typeface="+mn-lt"/>
                <a:ea typeface="+mn-ea"/>
                <a:cs typeface="+mn-cs"/>
              </a:rPr>
              <a:t>carta</a:t>
            </a:r>
            <a:r>
              <a:rPr lang="en-US" sz="1200" b="0" i="0" kern="1200" dirty="0" smtClean="0">
                <a:solidFill>
                  <a:schemeClr val="tx1"/>
                </a:solidFill>
                <a:latin typeface="+mn-lt"/>
                <a:ea typeface="+mn-ea"/>
                <a:cs typeface="+mn-cs"/>
              </a:rPr>
              <a:t> for scriptural studies, as scripture scholar Fr. Raymond Brown S.S. called it, came after a particularly restrictive period in Catholic biblical scholarship. In the early part of the 20</a:t>
            </a:r>
            <a:r>
              <a:rPr lang="en-US" sz="1200" b="0" i="0" kern="1200" baseline="30000" dirty="0" smtClean="0">
                <a:solidFill>
                  <a:schemeClr val="tx1"/>
                </a:solidFill>
                <a:latin typeface="+mn-lt"/>
                <a:ea typeface="+mn-ea"/>
                <a:cs typeface="+mn-cs"/>
              </a:rPr>
              <a:t>th</a:t>
            </a:r>
            <a:r>
              <a:rPr lang="en-US" sz="1200" b="0" i="0" kern="1200" dirty="0" smtClean="0">
                <a:solidFill>
                  <a:schemeClr val="tx1"/>
                </a:solidFill>
                <a:latin typeface="+mn-lt"/>
                <a:ea typeface="+mn-ea"/>
                <a:cs typeface="+mn-cs"/>
              </a:rPr>
              <a:t> century the Church was fighting against the perceived heresy of Modernism, a complex of elements which included the notion that scripture was a record of a real unfolding of divine truth in history and that the scriptural writers were subject to the limitations of other historians. The Pontifical Biblical Commission, established in 1902, started to police the situation by pronouncing on biblical interpretation and authorship through a series of decrees during the period 1905-1915 which bound Catholic scholars. Fifty years later, in 1964, the same Commission issued the instruction, </a:t>
            </a:r>
            <a:r>
              <a:rPr lang="en-US" sz="1200" b="0" i="1" kern="1200" dirty="0" smtClean="0">
                <a:solidFill>
                  <a:schemeClr val="tx1"/>
                </a:solidFill>
                <a:latin typeface="+mn-lt"/>
                <a:ea typeface="+mn-ea"/>
                <a:cs typeface="+mn-cs"/>
              </a:rPr>
              <a:t>Sancta Mater Ecclesia, </a:t>
            </a:r>
            <a:r>
              <a:rPr lang="en-US" sz="1200" b="0" i="0" kern="1200" dirty="0" smtClean="0">
                <a:solidFill>
                  <a:schemeClr val="tx1"/>
                </a:solidFill>
                <a:latin typeface="+mn-lt"/>
                <a:ea typeface="+mn-ea"/>
                <a:cs typeface="+mn-cs"/>
              </a:rPr>
              <a:t>on the historicity of the gospels which fully embraced the historical-critical method that had been </a:t>
            </a:r>
            <a:r>
              <a:rPr lang="en-US" sz="1200" b="0" i="0" kern="1200" dirty="0" err="1" smtClean="0">
                <a:solidFill>
                  <a:schemeClr val="tx1"/>
                </a:solidFill>
                <a:latin typeface="+mn-lt"/>
                <a:ea typeface="+mn-ea"/>
                <a:cs typeface="+mn-cs"/>
              </a:rPr>
              <a:t>criticised</a:t>
            </a:r>
            <a:r>
              <a:rPr lang="en-US" sz="1200" b="0" i="0" kern="1200" dirty="0" smtClean="0">
                <a:solidFill>
                  <a:schemeClr val="tx1"/>
                </a:solidFill>
                <a:latin typeface="+mn-lt"/>
                <a:ea typeface="+mn-ea"/>
                <a:cs typeface="+mn-cs"/>
              </a:rPr>
              <a:t> earlier on as being part of the Modernist movement. The teaching in this document was incorporated into </a:t>
            </a:r>
            <a:r>
              <a:rPr lang="en-US" sz="1200" b="0" i="1" kern="1200" dirty="0" smtClean="0">
                <a:solidFill>
                  <a:schemeClr val="tx1"/>
                </a:solidFill>
                <a:latin typeface="+mn-lt"/>
                <a:ea typeface="+mn-ea"/>
                <a:cs typeface="+mn-cs"/>
              </a:rPr>
              <a:t>Dei Verbum</a:t>
            </a:r>
            <a:r>
              <a:rPr lang="en-US" sz="1200" b="0" i="0" kern="1200" dirty="0" smtClean="0">
                <a:solidFill>
                  <a:schemeClr val="tx1"/>
                </a:solidFill>
                <a:latin typeface="+mn-lt"/>
                <a:ea typeface="+mn-ea"/>
                <a:cs typeface="+mn-cs"/>
              </a:rPr>
              <a:t> the following year.</a:t>
            </a:r>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http://www.americancatholic.org/Newsletters/CU/ac0393.asp</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 his opening speech to the Council, Pope John affirmed that the Church prefers "the medicine of mercy rather than of severity." The same Church, he adds, was to show herself "the loving mother of all, benign, patient, full of mercy and goodness towards the brethren who are separated from her." There were to be no condemnations, no anathemas.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dirty="0" smtClean="0">
                <a:solidFill>
                  <a:schemeClr val="tx1"/>
                </a:solidFill>
                <a:latin typeface="+mn-lt"/>
                <a:ea typeface="+mn-ea"/>
                <a:cs typeface="+mn-cs"/>
              </a:rPr>
              <a:t>The agenda of other Councils, in earlier periods of history, had been determined by others—ranging from those who denied the divinity of Christ to those who denied the authority of Peter. It is understandable, in human disputes, that if you deny my position, I will respond by overemphasizing it. If I reject your point of view, you will hold to it more firmly and make it nearly essential. But as for all the things we agree on—they're forgotten.</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It was as if the Church said at the start of Vatican II, "Come, let us sit down together and count our pluses, the common values we share. It's a rough world out there. We must be together and face all these problems together." Perhaps the most surprising fact some of us remember is that there were Protestant observers at the Council. </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Attitudes had certainly changed.</a:t>
            </a:r>
          </a:p>
        </p:txBody>
      </p:sp>
      <p:sp>
        <p:nvSpPr>
          <p:cNvPr id="4" name="Slide Number Placeholder 3"/>
          <p:cNvSpPr>
            <a:spLocks noGrp="1"/>
          </p:cNvSpPr>
          <p:nvPr>
            <p:ph type="sldNum" sz="quarter" idx="10"/>
          </p:nvPr>
        </p:nvSpPr>
        <p:spPr/>
        <p:txBody>
          <a:bodyPr/>
          <a:lstStyle/>
          <a:p>
            <a:fld id="{C1C32A85-8D62-429A-971C-E2EDF92C9DE6}" type="slidenum">
              <a:rPr lang="en-US" smtClean="0"/>
              <a:pPr/>
              <a:t>46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http://catholic-resources.org/ChurchDocs/DeiVerbum.htm</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kern="1200" dirty="0" smtClean="0">
                <a:solidFill>
                  <a:schemeClr val="tx1"/>
                </a:solidFill>
                <a:latin typeface="+mn-lt"/>
                <a:ea typeface="+mn-ea"/>
                <a:cs typeface="+mn-cs"/>
              </a:rPr>
              <a:t>One of the key portions of Lumen </a:t>
            </a:r>
            <a:r>
              <a:rPr lang="en-US" sz="1200" b="0" i="0" kern="1200" dirty="0" err="1" smtClean="0">
                <a:solidFill>
                  <a:schemeClr val="tx1"/>
                </a:solidFill>
                <a:latin typeface="+mn-lt"/>
                <a:ea typeface="+mn-ea"/>
                <a:cs typeface="+mn-cs"/>
              </a:rPr>
              <a:t>Gentium</a:t>
            </a:r>
            <a:r>
              <a:rPr lang="en-US" sz="1200" b="0" i="0" kern="1200" dirty="0" smtClean="0">
                <a:solidFill>
                  <a:schemeClr val="tx1"/>
                </a:solidFill>
                <a:latin typeface="+mn-lt"/>
                <a:ea typeface="+mn-ea"/>
                <a:cs typeface="+mn-cs"/>
              </a:rPr>
              <a:t> is its second chapter, with its declaration that the Church is "the People of God":</a:t>
            </a:r>
          </a:p>
          <a:p>
            <a:r>
              <a:rPr lang="en-US" dirty="0" smtClean="0"/>
              <a:t>At all times and in every race God has given welcome to who so ever fears Him and does what is right. God, however, does not make men holy and save them merely as individuals, without bond or link between one another. Rather has it pleased Him to bring men together as one people, a people which acknowledges Him in truth and serves Him in holiness… Christ instituted this new covenant, the new testament, that is to say, in His Blood, calling together a people made up of Jew and gentile, making them one, not according to the flesh but in the Spirit. This was to be the new People of God. For those who believe in Christ, who are reborn not from a perishable but from an imperishable seed through the word of the living God, not from the flesh but from water and the Holy Spirit, are finally established as "a chosen race, a royal priesthood, a holy nation, a purchased people . . . who in times past were not a people, but are now the people of God.</a:t>
            </a:r>
          </a:p>
          <a:p>
            <a:r>
              <a:rPr lang="en-US" dirty="0" smtClean="0"/>
              <a:t>—</a:t>
            </a:r>
            <a:r>
              <a:rPr lang="en-US" i="1" dirty="0" smtClean="0"/>
              <a:t>Lumen </a:t>
            </a:r>
            <a:r>
              <a:rPr lang="en-US" i="1" dirty="0" err="1" smtClean="0"/>
              <a:t>Gentium</a:t>
            </a:r>
            <a:r>
              <a:rPr lang="en-US" dirty="0" smtClean="0"/>
              <a:t>, 9</a:t>
            </a:r>
          </a:p>
          <a:p>
            <a:endParaRPr lang="en-US" dirty="0" smtClean="0"/>
          </a:p>
          <a:p>
            <a:r>
              <a:rPr lang="en-US" sz="1200" b="0" i="0" kern="1200" dirty="0" smtClean="0">
                <a:solidFill>
                  <a:schemeClr val="tx1"/>
                </a:solidFill>
                <a:latin typeface="+mn-lt"/>
                <a:ea typeface="+mn-ea"/>
                <a:cs typeface="+mn-cs"/>
              </a:rPr>
              <a:t>All human beings are called to belong to the Church. Not all are fully incorporated into the Church, but "the Church knows that she is joined in many ways to the baptized who are honored by the name of Christ, but who do not however profess the Catholic faith in its entirety or have not preserved unity or communion under the successor of Peter" (</a:t>
            </a:r>
            <a:r>
              <a:rPr lang="en-US" sz="1200" b="0" i="1" kern="1200" dirty="0" smtClean="0">
                <a:solidFill>
                  <a:schemeClr val="tx1"/>
                </a:solidFill>
                <a:latin typeface="+mn-lt"/>
                <a:ea typeface="+mn-ea"/>
                <a:cs typeface="+mn-cs"/>
              </a:rPr>
              <a:t>Lumen </a:t>
            </a:r>
            <a:r>
              <a:rPr lang="en-US" sz="1200" b="0" i="1" kern="1200" dirty="0" err="1" smtClean="0">
                <a:solidFill>
                  <a:schemeClr val="tx1"/>
                </a:solidFill>
                <a:latin typeface="+mn-lt"/>
                <a:ea typeface="+mn-ea"/>
                <a:cs typeface="+mn-cs"/>
              </a:rPr>
              <a:t>gentium</a:t>
            </a:r>
            <a:r>
              <a:rPr lang="en-US" sz="1200" b="0" i="0" kern="1200" dirty="0" smtClean="0">
                <a:solidFill>
                  <a:schemeClr val="tx1"/>
                </a:solidFill>
                <a:latin typeface="+mn-lt"/>
                <a:ea typeface="+mn-ea"/>
                <a:cs typeface="+mn-cs"/>
              </a:rPr>
              <a:t>, 15). In addition, the Church declares the possibility of Salvation for non-Christians and even non-theists:</a:t>
            </a:r>
          </a:p>
          <a:p>
            <a:r>
              <a:rPr lang="en-US" dirty="0" smtClean="0"/>
              <a:t>Finally, those who have not yet received the Gospel are related in various ways to the people of God. In the first place we must recall the people to whom the testament and the promises were given and from whom Christ was born according to the flesh. On account of their fathers this people remains most dear to God, for God does not repent of the gifts He makes nor of the calls He issues.(126); But the plan of salvation also includes those who acknowledge the Creator. In the first place amongst these there are the </a:t>
            </a:r>
            <a:r>
              <a:rPr lang="en-US" dirty="0" err="1" smtClean="0"/>
              <a:t>Mohamedans</a:t>
            </a:r>
            <a:r>
              <a:rPr lang="en-US" dirty="0" smtClean="0"/>
              <a:t>, who, professing to hold the faith of Abraham, along with us adore the one and merciful God, who on the last day will judge mankind. Nor is God far distant from those who in shadows and images seek the unknown God, for it is He who gives to all men life and breath and all </a:t>
            </a:r>
            <a:r>
              <a:rPr lang="en-US" dirty="0" err="1" smtClean="0"/>
              <a:t>things,and</a:t>
            </a:r>
            <a:r>
              <a:rPr lang="en-US" dirty="0" smtClean="0"/>
              <a:t> as </a:t>
            </a:r>
            <a:r>
              <a:rPr lang="en-US" dirty="0" err="1" smtClean="0"/>
              <a:t>Saviour</a:t>
            </a:r>
            <a:r>
              <a:rPr lang="en-US" dirty="0" smtClean="0"/>
              <a:t> wills that all men be </a:t>
            </a:r>
            <a:r>
              <a:rPr lang="en-US" dirty="0" err="1" smtClean="0"/>
              <a:t>saved.Those</a:t>
            </a:r>
            <a:r>
              <a:rPr lang="en-US" dirty="0" smtClean="0"/>
              <a:t> also can attain to salvation who through no fault of their own do not know the Gospel of Christ or His Church, yet sincerely seek God and moved by grace strive by their deeds to do His will as it is known to them through the dictates of </a:t>
            </a:r>
            <a:r>
              <a:rPr lang="en-US" dirty="0" err="1" smtClean="0"/>
              <a:t>conscience.Nor</a:t>
            </a:r>
            <a:r>
              <a:rPr lang="en-US" dirty="0" smtClean="0"/>
              <a:t> does Divine Providence deny the helps necessary for salvation to those who, without blame on their part, have not yet arrived at an explicit knowledge of God and with His grace strive to live a good life.</a:t>
            </a:r>
          </a:p>
          <a:p>
            <a:r>
              <a:rPr lang="en-US" dirty="0" smtClean="0"/>
              <a:t>—</a:t>
            </a:r>
            <a:r>
              <a:rPr lang="en-US" i="1" dirty="0" smtClean="0"/>
              <a:t>Lumen </a:t>
            </a:r>
            <a:r>
              <a:rPr lang="en-US" i="1" dirty="0" err="1" smtClean="0"/>
              <a:t>gentium</a:t>
            </a:r>
            <a:r>
              <a:rPr lang="en-US" dirty="0" smtClean="0"/>
              <a:t> 16</a:t>
            </a:r>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48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SC 14. Mother Church earnestly desires that all the faithful should be led to that fully conscious, and active participation in liturgical celebrations which is demanded by the very nature of the liturgy. Such participation by the Christian people as "a chosen race, a royal priesthood, a holy nation, a redeemed people (1 Pet. 2:9; cf. 2:4-5), is their </a:t>
            </a:r>
            <a:r>
              <a:rPr lang="en-US" sz="1200" b="1" i="0" kern="1200" dirty="0" smtClean="0">
                <a:solidFill>
                  <a:schemeClr val="tx1"/>
                </a:solidFill>
                <a:latin typeface="+mn-lt"/>
                <a:ea typeface="+mn-ea"/>
                <a:cs typeface="+mn-cs"/>
              </a:rPr>
              <a:t>right</a:t>
            </a:r>
            <a:r>
              <a:rPr lang="en-US" sz="1200" b="0" i="0" kern="1200" dirty="0" smtClean="0">
                <a:solidFill>
                  <a:schemeClr val="tx1"/>
                </a:solidFill>
                <a:latin typeface="+mn-lt"/>
                <a:ea typeface="+mn-ea"/>
                <a:cs typeface="+mn-cs"/>
              </a:rPr>
              <a:t> and </a:t>
            </a:r>
            <a:r>
              <a:rPr lang="en-US" sz="1200" b="1" i="0" kern="1200" dirty="0" smtClean="0">
                <a:solidFill>
                  <a:schemeClr val="tx1"/>
                </a:solidFill>
                <a:latin typeface="+mn-lt"/>
                <a:ea typeface="+mn-ea"/>
                <a:cs typeface="+mn-cs"/>
              </a:rPr>
              <a:t>duty</a:t>
            </a:r>
            <a:r>
              <a:rPr lang="en-US" sz="1200" b="0" i="0" kern="1200" dirty="0" smtClean="0">
                <a:solidFill>
                  <a:schemeClr val="tx1"/>
                </a:solidFill>
                <a:latin typeface="+mn-lt"/>
                <a:ea typeface="+mn-ea"/>
                <a:cs typeface="+mn-cs"/>
              </a:rPr>
              <a:t> by reason of their baptism.</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the restoration and promotion of the sacred liturgy, this full and active participation by all the people is the aim to be considered before all else; for it is the primary and indispensable source from which the faithful are to derive the true Christian spirit; and therefore pastors of souls must zealously strive to achieve it, by means of the necessary instruction, in all their pastoral work.</a:t>
            </a:r>
          </a:p>
          <a:p>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32A85-8D62-429A-971C-E2EDF92C9DE6}" type="slidenum">
              <a:rPr lang="en-US" smtClean="0"/>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hlinkClick r:id="rId3"/>
              </a:rPr>
              <a:t>http://www.americancatholic.org/news/report.aspx?id=3793</a:t>
            </a:r>
            <a:endParaRPr lang="en-US" dirty="0" smtClean="0"/>
          </a:p>
          <a:p>
            <a:r>
              <a:rPr lang="en-US" dirty="0" smtClean="0"/>
              <a:t>“</a:t>
            </a:r>
            <a:r>
              <a:rPr lang="en-US" sz="1200" b="1" i="0" kern="1200" dirty="0" smtClean="0">
                <a:solidFill>
                  <a:schemeClr val="tx1"/>
                </a:solidFill>
                <a:latin typeface="+mn-lt"/>
                <a:ea typeface="+mn-ea"/>
                <a:cs typeface="+mn-cs"/>
              </a:rPr>
              <a:t>Scholar Urges Catholics to Revisit Vatican II Documents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Although the Catholic Church was clearly present worldwide long before Vatican II, </a:t>
            </a:r>
            <a:r>
              <a:rPr lang="en-US" sz="1200" b="0" i="0" kern="1200" dirty="0" err="1" smtClean="0">
                <a:solidFill>
                  <a:schemeClr val="tx1"/>
                </a:solidFill>
                <a:latin typeface="+mn-lt"/>
                <a:ea typeface="+mn-ea"/>
                <a:cs typeface="+mn-cs"/>
              </a:rPr>
              <a:t>Schreck</a:t>
            </a:r>
            <a:r>
              <a:rPr lang="en-US" sz="1200" b="0" i="0" kern="1200" dirty="0" smtClean="0">
                <a:solidFill>
                  <a:schemeClr val="tx1"/>
                </a:solidFill>
                <a:latin typeface="+mn-lt"/>
                <a:ea typeface="+mn-ea"/>
                <a:cs typeface="+mn-cs"/>
              </a:rPr>
              <a:t> said the council promoted a concept of "world church," which he described as a mentality that redefined ecumenism. "Rather than expect all Christians to simply return to the Catholic Church, there's more of an attitude of reconciliation and reunion, where the Catholic Church joins with other Christians seeking that unity for which Christ prayed," he said.</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"In the relationship of the church to other religions, there is a focus on what we have in common and what causes we can promote to overcome the obstacles that divide us," he added. "World church teaches respect for other paths to God."</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err="1" smtClean="0">
                <a:solidFill>
                  <a:schemeClr val="tx1"/>
                </a:solidFill>
                <a:latin typeface="+mn-lt"/>
                <a:ea typeface="+mn-ea"/>
                <a:cs typeface="+mn-cs"/>
              </a:rPr>
              <a:t>Schreck</a:t>
            </a:r>
            <a:r>
              <a:rPr lang="en-US" sz="1200" b="0" i="0" kern="1200" dirty="0" smtClean="0">
                <a:solidFill>
                  <a:schemeClr val="tx1"/>
                </a:solidFill>
                <a:latin typeface="+mn-lt"/>
                <a:ea typeface="+mn-ea"/>
                <a:cs typeface="+mn-cs"/>
              </a:rPr>
              <a:t> said some people misinterpreted the new understanding of ecumenism as a rebuke to evangelization. "None of the documents of Vatican II put limits on whom we preach the Gospel to. Our Gospel is for all people," he said.</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err="1" smtClean="0">
                <a:solidFill>
                  <a:schemeClr val="tx1"/>
                </a:solidFill>
                <a:latin typeface="+mn-lt"/>
                <a:ea typeface="+mn-ea"/>
                <a:cs typeface="+mn-cs"/>
              </a:rPr>
              <a:t>Schreck</a:t>
            </a:r>
            <a:r>
              <a:rPr lang="en-US" sz="1200" b="0" i="0" kern="1200" dirty="0" smtClean="0">
                <a:solidFill>
                  <a:schemeClr val="tx1"/>
                </a:solidFill>
                <a:latin typeface="+mn-lt"/>
                <a:ea typeface="+mn-ea"/>
                <a:cs typeface="+mn-cs"/>
              </a:rPr>
              <a:t> said distortions of the council teaching dismissed anything European or Western as being intrinsically paternalistic, colonial or oppressive. He said this is akin to a teen rebelling against a white, middle-class upbringing because that is what the teen knows. "Being open to all includes respecting one's own history and cultural heritage," he said.</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One significant misinterpretation of the documents held that non-Christians would win salvation solely through the goodness and truth of their religions and not through Jesus Christ, </a:t>
            </a:r>
            <a:r>
              <a:rPr lang="en-US" sz="1200" b="0" i="0" kern="1200" dirty="0" err="1" smtClean="0">
                <a:solidFill>
                  <a:schemeClr val="tx1"/>
                </a:solidFill>
                <a:latin typeface="+mn-lt"/>
                <a:ea typeface="+mn-ea"/>
                <a:cs typeface="+mn-cs"/>
              </a:rPr>
              <a:t>Schreck</a:t>
            </a:r>
            <a:r>
              <a:rPr lang="en-US" sz="1200" b="0" i="0" kern="1200" dirty="0" smtClean="0">
                <a:solidFill>
                  <a:schemeClr val="tx1"/>
                </a:solidFill>
                <a:latin typeface="+mn-lt"/>
                <a:ea typeface="+mn-ea"/>
                <a:cs typeface="+mn-cs"/>
              </a:rPr>
              <a:t> said. "People asked, 'If non-Christians can be saved, why preach the Gospel?' It's little wonder that Catholics rejected this false universalism," he said.</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"In the name of being a world church, people began to see things in the documents that were not there," he said. The </a:t>
            </a:r>
            <a:r>
              <a:rPr lang="en-US" sz="1200" b="0" i="0" kern="1200" dirty="0" err="1" smtClean="0">
                <a:solidFill>
                  <a:schemeClr val="tx1"/>
                </a:solidFill>
                <a:latin typeface="+mn-lt"/>
                <a:ea typeface="+mn-ea"/>
                <a:cs typeface="+mn-cs"/>
              </a:rPr>
              <a:t>magisterium</a:t>
            </a:r>
            <a:r>
              <a:rPr lang="en-US" sz="1200" b="0" i="0" kern="1200" dirty="0" smtClean="0">
                <a:solidFill>
                  <a:schemeClr val="tx1"/>
                </a:solidFill>
                <a:latin typeface="+mn-lt"/>
                <a:ea typeface="+mn-ea"/>
                <a:cs typeface="+mn-cs"/>
              </a:rPr>
              <a:t> of the church responded by "underscoring that Jesus is the savior of the world," </a:t>
            </a:r>
            <a:r>
              <a:rPr lang="en-US" sz="1200" b="0" i="0" kern="1200" dirty="0" err="1" smtClean="0">
                <a:solidFill>
                  <a:schemeClr val="tx1"/>
                </a:solidFill>
                <a:latin typeface="+mn-lt"/>
                <a:ea typeface="+mn-ea"/>
                <a:cs typeface="+mn-cs"/>
              </a:rPr>
              <a:t>Schreck</a:t>
            </a:r>
            <a:r>
              <a:rPr lang="en-US" sz="1200" b="0" i="0" kern="1200" dirty="0" smtClean="0">
                <a:solidFill>
                  <a:schemeClr val="tx1"/>
                </a:solidFill>
                <a:latin typeface="+mn-lt"/>
                <a:ea typeface="+mn-ea"/>
                <a:cs typeface="+mn-cs"/>
              </a:rPr>
              <a:t> said.</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This does not exclude non-Christians and nonbelievers from salvation, he added, but affirms that Jesus is the source of saving grace. "If they are saved, it's by the grace of Christ, even if they do not know him."</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"The concept of world church as portrayed by the Second Vatican council is a church that is truly Catholic, truly universal, reaching out to include all people through the proclamation of the Gospel, willing to adapt the practice of the faith to other cultures besides Western ones, respecting all people, defending human life and dignity, even those who do not yet believe in Christ or who consider themselves enemies of the church and Christ," </a:t>
            </a:r>
            <a:r>
              <a:rPr lang="en-US" sz="1200" b="0" i="0" kern="1200" dirty="0" err="1" smtClean="0">
                <a:solidFill>
                  <a:schemeClr val="tx1"/>
                </a:solidFill>
                <a:latin typeface="+mn-lt"/>
                <a:ea typeface="+mn-ea"/>
                <a:cs typeface="+mn-cs"/>
              </a:rPr>
              <a:t>Schreck</a:t>
            </a:r>
            <a:r>
              <a:rPr lang="en-US" sz="1200" b="0" i="0" kern="1200" dirty="0" smtClean="0">
                <a:solidFill>
                  <a:schemeClr val="tx1"/>
                </a:solidFill>
                <a:latin typeface="+mn-lt"/>
                <a:ea typeface="+mn-ea"/>
                <a:cs typeface="+mn-cs"/>
              </a:rPr>
              <a:t> said.</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He said the rights and dignity of all people were articulated in the council documents. These were reflected in the growing voice of non-European bishops within the church and the option of celebrating liturgy in the vernacular, with music that reflects the richness of individual cultures. They also were included in the council's focus on the church's mission to care for the poor and afflicted, as Jesus did. </a:t>
            </a:r>
            <a:r>
              <a:rPr lang="en-US" sz="1200" b="0" i="0" kern="1200" dirty="0" err="1" smtClean="0">
                <a:solidFill>
                  <a:schemeClr val="tx1"/>
                </a:solidFill>
                <a:latin typeface="+mn-lt"/>
                <a:ea typeface="+mn-ea"/>
                <a:cs typeface="+mn-cs"/>
              </a:rPr>
              <a:t>Schreck</a:t>
            </a:r>
            <a:r>
              <a:rPr lang="en-US" sz="1200" b="0" i="0" kern="1200" dirty="0" smtClean="0">
                <a:solidFill>
                  <a:schemeClr val="tx1"/>
                </a:solidFill>
                <a:latin typeface="+mn-lt"/>
                <a:ea typeface="+mn-ea"/>
                <a:cs typeface="+mn-cs"/>
              </a:rPr>
              <a:t> said it is a false interpretation to think the church is called only to fight injustice.</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In contrast to the world church, </a:t>
            </a:r>
            <a:r>
              <a:rPr lang="en-US" sz="1200" b="0" i="0" kern="1200" dirty="0" err="1" smtClean="0">
                <a:solidFill>
                  <a:schemeClr val="tx1"/>
                </a:solidFill>
                <a:latin typeface="+mn-lt"/>
                <a:ea typeface="+mn-ea"/>
                <a:cs typeface="+mn-cs"/>
              </a:rPr>
              <a:t>Schreck</a:t>
            </a:r>
            <a:r>
              <a:rPr lang="en-US" sz="1200" b="0" i="0" kern="1200" dirty="0" smtClean="0">
                <a:solidFill>
                  <a:schemeClr val="tx1"/>
                </a:solidFill>
                <a:latin typeface="+mn-lt"/>
                <a:ea typeface="+mn-ea"/>
                <a:cs typeface="+mn-cs"/>
              </a:rPr>
              <a:t> said Vatican II documents also include an image of the people of God as a little flock who may appear as a small, illegal, persecuted minority. "With the rise of secularism and irreligion, the Catholic Church may appear as a small flock, yet it is most surely a seed of hope and salvation for the whole human race," he said.</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He said the Catholic Church might correctly be seen as out of step with the modern world as it seeks to be faithful to its </a:t>
            </a:r>
            <a:r>
              <a:rPr lang="en-US" sz="1200" b="0" i="0" kern="1200" dirty="0" err="1" smtClean="0">
                <a:solidFill>
                  <a:schemeClr val="tx1"/>
                </a:solidFill>
                <a:latin typeface="+mn-lt"/>
                <a:ea typeface="+mn-ea"/>
                <a:cs typeface="+mn-cs"/>
              </a:rPr>
              <a:t>charism</a:t>
            </a:r>
            <a:r>
              <a:rPr lang="en-US" sz="1200" b="0" i="0" kern="1200" dirty="0" smtClean="0">
                <a:solidFill>
                  <a:schemeClr val="tx1"/>
                </a:solidFill>
                <a:latin typeface="+mn-lt"/>
                <a:ea typeface="+mn-ea"/>
                <a:cs typeface="+mn-cs"/>
              </a:rPr>
              <a:t>. "To follow Vatican II faithfully is to experience what it means to be a minority, the church of the little flock," </a:t>
            </a:r>
            <a:r>
              <a:rPr lang="en-US" sz="1200" b="0" i="0" kern="1200" dirty="0" err="1" smtClean="0">
                <a:solidFill>
                  <a:schemeClr val="tx1"/>
                </a:solidFill>
                <a:latin typeface="+mn-lt"/>
                <a:ea typeface="+mn-ea"/>
                <a:cs typeface="+mn-cs"/>
              </a:rPr>
              <a:t>Schreck</a:t>
            </a:r>
            <a:r>
              <a:rPr lang="en-US" sz="1200" b="0" i="0" kern="1200" dirty="0" smtClean="0">
                <a:solidFill>
                  <a:schemeClr val="tx1"/>
                </a:solidFill>
                <a:latin typeface="+mn-lt"/>
                <a:ea typeface="+mn-ea"/>
                <a:cs typeface="+mn-cs"/>
              </a:rPr>
              <a:t> said. "It would be an easy mistake for Catholics to retreat and withdraw, but that is not in keeping with Vatican II's call for engagement with the culture."</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"We can't afford to sit in our shell and lament the new paganism," he said. "We must evangelize and win new Christians."</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err="1" smtClean="0">
                <a:solidFill>
                  <a:schemeClr val="tx1"/>
                </a:solidFill>
                <a:latin typeface="+mn-lt"/>
                <a:ea typeface="+mn-ea"/>
                <a:cs typeface="+mn-cs"/>
              </a:rPr>
              <a:t>Schreck</a:t>
            </a:r>
            <a:r>
              <a:rPr lang="en-US" sz="1200" b="0" i="0" kern="1200" dirty="0" smtClean="0">
                <a:solidFill>
                  <a:schemeClr val="tx1"/>
                </a:solidFill>
                <a:latin typeface="+mn-lt"/>
                <a:ea typeface="+mn-ea"/>
                <a:cs typeface="+mn-cs"/>
              </a:rPr>
              <a:t> said contemporary Catholics can access the teachings of Vatican II by discussing the council documents in study groups with reliable guides or by concentrating on the Catechism of the Catholic Church. "If you read the whole catechism, you have Vatican II." he said. </a:t>
            </a:r>
            <a:r>
              <a:rPr lang="en-US" dirty="0" smtClean="0"/>
              <a:t/>
            </a:r>
            <a:br>
              <a:rPr lang="en-US" dirty="0" smtClean="0"/>
            </a:br>
            <a:endParaRPr lang="en-US" b="0"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51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http://vatican2voice.org/4basics/chart.htm</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diagram cannot easily be bettered, although a truer concept of the interlinking of themes and teachings might be a 'network'. An important feature of the circular diagram is the clear presentation of the four 'core' documents, as the foundation for the rest. This diagram was first published in </a:t>
            </a:r>
            <a:r>
              <a:rPr lang="en-US" sz="1200" b="0" i="1" kern="1200" dirty="0" smtClean="0">
                <a:solidFill>
                  <a:schemeClr val="tx1"/>
                </a:solidFill>
                <a:latin typeface="+mn-lt"/>
                <a:ea typeface="+mn-ea"/>
                <a:cs typeface="+mn-cs"/>
              </a:rPr>
              <a:t>The </a:t>
            </a:r>
            <a:r>
              <a:rPr lang="en-US" sz="1200" b="0" i="1" kern="1200" dirty="0" err="1" smtClean="0">
                <a:solidFill>
                  <a:schemeClr val="tx1"/>
                </a:solidFill>
                <a:latin typeface="+mn-lt"/>
                <a:ea typeface="+mn-ea"/>
                <a:cs typeface="+mn-cs"/>
              </a:rPr>
              <a:t>Sower</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Vol</a:t>
            </a:r>
            <a:r>
              <a:rPr lang="en-US" sz="1200" b="0" i="0" kern="1200" dirty="0" smtClean="0">
                <a:solidFill>
                  <a:schemeClr val="tx1"/>
                </a:solidFill>
                <a:latin typeface="+mn-lt"/>
                <a:ea typeface="+mn-ea"/>
                <a:cs typeface="+mn-cs"/>
              </a:rPr>
              <a:t> 23 No 1, January 2002 and is reproduced with their kind </a:t>
            </a:r>
            <a:r>
              <a:rPr lang="en-US" sz="1200" b="0" i="0" kern="1200" dirty="0" err="1" smtClean="0">
                <a:solidFill>
                  <a:schemeClr val="tx1"/>
                </a:solidFill>
                <a:latin typeface="+mn-lt"/>
                <a:ea typeface="+mn-ea"/>
                <a:cs typeface="+mn-cs"/>
              </a:rPr>
              <a:t>permission.</a:t>
            </a:r>
            <a:r>
              <a:rPr lang="en-US" sz="1200" b="0" i="0" kern="1200" dirty="0" err="1" smtClean="0">
                <a:solidFill>
                  <a:schemeClr val="tx1"/>
                </a:solidFill>
                <a:latin typeface="+mn-lt"/>
                <a:ea typeface="+mn-ea"/>
                <a:cs typeface="+mn-cs"/>
                <a:hlinkClick r:id="rId4"/>
              </a:rPr>
              <a:t>http</a:t>
            </a:r>
            <a:r>
              <a:rPr lang="en-US" sz="1200" b="0" i="0" kern="1200" dirty="0" smtClean="0">
                <a:solidFill>
                  <a:schemeClr val="tx1"/>
                </a:solidFill>
                <a:latin typeface="+mn-lt"/>
                <a:ea typeface="+mn-ea"/>
                <a:cs typeface="+mn-cs"/>
                <a:hlinkClick r:id="rId4"/>
              </a:rPr>
              <a:t>://</a:t>
            </a:r>
            <a:r>
              <a:rPr lang="en-US" sz="1200" b="0" i="0" kern="1200" dirty="0" err="1" smtClean="0">
                <a:solidFill>
                  <a:schemeClr val="tx1"/>
                </a:solidFill>
                <a:latin typeface="+mn-lt"/>
                <a:ea typeface="+mn-ea"/>
                <a:cs typeface="+mn-cs"/>
                <a:hlinkClick r:id="rId4"/>
              </a:rPr>
              <a:t>www.maryvale.ac.uk</a:t>
            </a:r>
            <a:r>
              <a:rPr lang="en-US" sz="1200" b="0" i="0" kern="1200" dirty="0" smtClean="0">
                <a:solidFill>
                  <a:schemeClr val="tx1"/>
                </a:solidFill>
                <a:latin typeface="+mn-lt"/>
                <a:ea typeface="+mn-ea"/>
                <a:cs typeface="+mn-cs"/>
                <a:hlinkClick r:id="rId4"/>
              </a:rPr>
              <a:t>/</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53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http://www.americancatholic.org/news/report.aspx?id=3793</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General Congregation meeting at the Second Vatican Council. File photo courtesy Catholic News Service.</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http://www.americancatholic.org/news/report.aspx?id=3793</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57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LG 16</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Nor is God far distant from those who in shadows and images seek the unknown God, for it is He who gives to all (people) life and breath and all things, and as </a:t>
            </a:r>
            <a:r>
              <a:rPr lang="en-US" sz="1200" b="0" i="0" kern="1200" dirty="0" err="1" smtClean="0">
                <a:solidFill>
                  <a:schemeClr val="tx1"/>
                </a:solidFill>
                <a:latin typeface="+mn-lt"/>
                <a:ea typeface="+mn-ea"/>
                <a:cs typeface="+mn-cs"/>
              </a:rPr>
              <a:t>Saviour</a:t>
            </a:r>
            <a:r>
              <a:rPr lang="en-US" sz="1200" b="0" i="0" kern="1200" dirty="0" smtClean="0">
                <a:solidFill>
                  <a:schemeClr val="tx1"/>
                </a:solidFill>
                <a:latin typeface="+mn-lt"/>
                <a:ea typeface="+mn-ea"/>
                <a:cs typeface="+mn-cs"/>
              </a:rPr>
              <a:t> wills that all … be saved.  Those also can attain to salvation who through no fault of their own do not know the Gospel of Christ or His Church, yet sincerely seek God and moved by grace strive by their deeds to do His will as it is known to them through the dictates of conscience. Nor does Divine Providence deny the helps necessary for salvation to those who, without blame on their part, have not yet arrived at an explicit knowledge of God and with His grace strive to live a good life. Whatever good or truth is found amongst them is looked upon by the Church as a preparation for the Gospel. She knows that it is given by Him who enlightens all … so that they may finally have life.”</a:t>
            </a:r>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64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SC 14. Mother Church earnestly desires that all the faithful should be led to that fully conscious, and active participation in liturgical celebrations which is demanded by the very nature of the liturgy. Such participation by the Christian people as "a chosen race, a royal priesthood, a holy nation, a redeemed people (1 Pet. 2:9; cf. 2:4-5), is their </a:t>
            </a:r>
            <a:r>
              <a:rPr lang="en-US" sz="1200" b="1" i="0" kern="1200" dirty="0" smtClean="0">
                <a:solidFill>
                  <a:schemeClr val="tx1"/>
                </a:solidFill>
                <a:latin typeface="+mn-lt"/>
                <a:ea typeface="+mn-ea"/>
                <a:cs typeface="+mn-cs"/>
              </a:rPr>
              <a:t>right</a:t>
            </a:r>
            <a:r>
              <a:rPr lang="en-US" sz="1200" b="0" i="0" kern="1200" dirty="0" smtClean="0">
                <a:solidFill>
                  <a:schemeClr val="tx1"/>
                </a:solidFill>
                <a:latin typeface="+mn-lt"/>
                <a:ea typeface="+mn-ea"/>
                <a:cs typeface="+mn-cs"/>
              </a:rPr>
              <a:t> and </a:t>
            </a:r>
            <a:r>
              <a:rPr lang="en-US" sz="1200" b="1" i="0" kern="1200" dirty="0" smtClean="0">
                <a:solidFill>
                  <a:schemeClr val="tx1"/>
                </a:solidFill>
                <a:latin typeface="+mn-lt"/>
                <a:ea typeface="+mn-ea"/>
                <a:cs typeface="+mn-cs"/>
              </a:rPr>
              <a:t>duty</a:t>
            </a:r>
            <a:r>
              <a:rPr lang="en-US" sz="1200" b="0" i="0" kern="1200" dirty="0" smtClean="0">
                <a:solidFill>
                  <a:schemeClr val="tx1"/>
                </a:solidFill>
                <a:latin typeface="+mn-lt"/>
                <a:ea typeface="+mn-ea"/>
                <a:cs typeface="+mn-cs"/>
              </a:rPr>
              <a:t> by reason of their baptism.</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the restoration and promotion of the sacred liturgy, this full and active participation by all the people is the aim to be considered before all else; for it is the primary and indispensable source from which the faithful are to derive the true Christian spirit; and therefore pastors of souls must zealously strive to achieve it, by means of the necessary instruction, in all their pastoral work.</a:t>
            </a:r>
          </a:p>
          <a:p>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32A85-8D62-429A-971C-E2EDF92C9DE6}" type="slidenum">
              <a:rPr lang="en-US" smtClean="0"/>
              <a:pPr/>
              <a:t>66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32A85-8D62-429A-971C-E2EDF92C9DE6}" type="slidenum">
              <a:rPr lang="en-US" smtClean="0"/>
              <a:pPr/>
              <a:t>67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http://conciliaria.com/what-the-council-did/</a:t>
            </a:r>
            <a:endParaRPr lang="en-US" dirty="0" smtClean="0"/>
          </a:p>
          <a:p>
            <a:endParaRPr lang="en-US" dirty="0" smtClean="0"/>
          </a:p>
          <a:p>
            <a:r>
              <a:rPr lang="en-US" dirty="0" smtClean="0">
                <a:hlinkClick r:id="rId4"/>
              </a:rPr>
              <a:t>http://demello.ie/2010/06/01/the-longevity-of-manufactured-myths/</a:t>
            </a:r>
            <a:endParaRPr lang="en-US" dirty="0" smtClean="0"/>
          </a:p>
          <a:p>
            <a:r>
              <a:rPr lang="en-US" sz="1200" b="0" i="0" kern="1200" dirty="0" smtClean="0">
                <a:solidFill>
                  <a:schemeClr val="tx1"/>
                </a:solidFill>
                <a:latin typeface="+mn-lt"/>
                <a:ea typeface="+mn-ea"/>
                <a:cs typeface="+mn-cs"/>
              </a:rPr>
              <a:t>Anthony de Mello’s story of the Guru’s Cat is relevant here.</a:t>
            </a:r>
            <a:endParaRPr lang="en-US" dirty="0" smtClean="0"/>
          </a:p>
          <a:p>
            <a:pPr fontAlgn="base"/>
            <a:r>
              <a:rPr lang="en-US" sz="1200" b="0" i="1" kern="1200" dirty="0" smtClean="0">
                <a:solidFill>
                  <a:schemeClr val="tx1"/>
                </a:solidFill>
                <a:latin typeface="+mn-lt"/>
                <a:ea typeface="+mn-ea"/>
                <a:cs typeface="+mn-cs"/>
              </a:rPr>
              <a:t>Each time the guru sat for worship with his students the ashram cat would come in to distract them, so he ordered them to tie it when the ashram was at prayer.</a:t>
            </a:r>
            <a:endParaRPr lang="en-US" sz="1200" b="0" i="0" kern="1200" dirty="0" smtClean="0">
              <a:solidFill>
                <a:schemeClr val="tx1"/>
              </a:solidFill>
              <a:latin typeface="+mn-lt"/>
              <a:ea typeface="+mn-ea"/>
              <a:cs typeface="+mn-cs"/>
            </a:endParaRPr>
          </a:p>
          <a:p>
            <a:pPr fontAlgn="base"/>
            <a:endParaRPr lang="en-US" sz="1200" b="0" i="1" kern="1200" dirty="0" smtClean="0">
              <a:solidFill>
                <a:schemeClr val="tx1"/>
              </a:solidFill>
              <a:latin typeface="+mn-lt"/>
              <a:ea typeface="+mn-ea"/>
              <a:cs typeface="+mn-cs"/>
            </a:endParaRPr>
          </a:p>
          <a:p>
            <a:pPr fontAlgn="base"/>
            <a:r>
              <a:rPr lang="en-US" sz="1200" b="0" i="1" kern="1200" dirty="0" smtClean="0">
                <a:solidFill>
                  <a:schemeClr val="tx1"/>
                </a:solidFill>
                <a:latin typeface="+mn-lt"/>
                <a:ea typeface="+mn-ea"/>
                <a:cs typeface="+mn-cs"/>
              </a:rPr>
              <a:t>After the guru died the cat continued to be tied at worship time. And when the cat expired, another cat was brought into the ashram to make sure that the guru’s orders were faithfully observed at worship time.</a:t>
            </a:r>
            <a:endParaRPr lang="en-US" sz="1200" b="0" i="0" kern="1200" dirty="0" smtClean="0">
              <a:solidFill>
                <a:schemeClr val="tx1"/>
              </a:solidFill>
              <a:latin typeface="+mn-lt"/>
              <a:ea typeface="+mn-ea"/>
              <a:cs typeface="+mn-cs"/>
            </a:endParaRPr>
          </a:p>
          <a:p>
            <a:pPr fontAlgn="base"/>
            <a:endParaRPr lang="en-US" sz="1200" b="0" i="1" kern="1200" dirty="0" smtClean="0">
              <a:solidFill>
                <a:schemeClr val="tx1"/>
              </a:solidFill>
              <a:latin typeface="+mn-lt"/>
              <a:ea typeface="+mn-ea"/>
              <a:cs typeface="+mn-cs"/>
            </a:endParaRPr>
          </a:p>
          <a:p>
            <a:pPr fontAlgn="base"/>
            <a:r>
              <a:rPr lang="en-US" sz="1200" b="0" i="1" kern="1200" dirty="0" smtClean="0">
                <a:solidFill>
                  <a:schemeClr val="tx1"/>
                </a:solidFill>
                <a:latin typeface="+mn-lt"/>
                <a:ea typeface="+mn-ea"/>
                <a:cs typeface="+mn-cs"/>
              </a:rPr>
              <a:t>Centuries passed and learned treatises were written by the guru’s scholarly disciples on the liturgical significance of tying up a cat while worship is performed. (Anthony de Mello: Song of the Bird)</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http://conciliaria.com/what-the-council-did/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http://www.americamagazine.org/content/article.cfm?article_id=2118</a:t>
            </a:r>
            <a:endParaRPr lang="en-US" dirty="0" smtClean="0"/>
          </a:p>
          <a:p>
            <a:endParaRPr lang="en-US" dirty="0" smtClean="0"/>
          </a:p>
          <a:p>
            <a:r>
              <a:rPr lang="en-US" dirty="0" smtClean="0">
                <a:hlinkClick r:id="rId4"/>
              </a:rPr>
              <a:t>http://www.americamagazine.org/content/article.cfm?article_id=2118</a:t>
            </a:r>
            <a:endParaRPr lang="en-US" dirty="0" smtClean="0"/>
          </a:p>
          <a:p>
            <a:endParaRPr lang="en-US" dirty="0" smtClean="0"/>
          </a:p>
          <a:p>
            <a:r>
              <a:rPr lang="en-US" dirty="0" smtClean="0"/>
              <a:t>Every historian who has written about him, and the number is legion, divides his life (and pontificate) into two parts: everything up to 1848, when he fled Rome because he believed he was about to be dethroned by revolutionaries, and everything afterwards. The conclave that elected him in 1846 chose him over Cardinal </a:t>
            </a:r>
            <a:r>
              <a:rPr lang="en-US" dirty="0" err="1" smtClean="0"/>
              <a:t>Lambruschini</a:t>
            </a:r>
            <a:r>
              <a:rPr lang="en-US" dirty="0" smtClean="0"/>
              <a:t> because he gave promise of reversing the reactionary and rigidly repressive policies of Gregory XVI.</a:t>
            </a:r>
          </a:p>
          <a:p>
            <a:endParaRPr lang="en-US" dirty="0" smtClean="0"/>
          </a:p>
          <a:p>
            <a:r>
              <a:rPr lang="en-US" sz="1200" b="0" i="0" kern="1200" dirty="0" smtClean="0">
                <a:solidFill>
                  <a:schemeClr val="tx1"/>
                </a:solidFill>
                <a:latin typeface="+mn-lt"/>
                <a:ea typeface="+mn-ea"/>
                <a:cs typeface="+mn-cs"/>
              </a:rPr>
              <a:t>For the first two years of his papacy, Pius seemed to be more liberal than the reactionary and rigidly repressive policies of Gregory XVI, like having the gates of the Jewish ghetto in Rome dismantled.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1848 revolutions in Italy…political instability. Patriots seized the occasion and tried to enlist Pius in their cause, but they envisaged a united Italy in which the pope, though he would have independence as head of the church, would no longer be the ruler of Rome and the Papal States. The political situation was tense and came to a head in the brutal political assassination of Pius’s prime minister, Pellegrino Rossi, on the steps of the papal chancery. The pope took fright and under cover headed to Gaeta, south of Rome.</a:t>
            </a:r>
          </a:p>
          <a:p>
            <a:endParaRPr lang="en-US" dirty="0" smtClean="0"/>
          </a:p>
          <a:p>
            <a:r>
              <a:rPr lang="en-US" sz="1200" b="0" i="0" kern="1200" dirty="0" smtClean="0">
                <a:solidFill>
                  <a:schemeClr val="tx1"/>
                </a:solidFill>
                <a:latin typeface="+mn-lt"/>
                <a:ea typeface="+mn-ea"/>
                <a:cs typeface="+mn-cs"/>
              </a:rPr>
              <a:t>When he was finally able, with the help of French troops, to return to Rome two years later, he seemed a changed man. He shed any vestiges of sympathy for the policies of “the liberals” and set his face against anything “modern.” </a:t>
            </a: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http://conciliaria.com/what-the-council-did/</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http://www.americamagazine.org/content/article.cfm?article_id=2118</a:t>
            </a:r>
            <a:endParaRPr lang="en-US" dirty="0" smtClean="0"/>
          </a:p>
          <a:p>
            <a:r>
              <a:rPr lang="en-US" sz="1200" b="0" i="0" kern="1200" dirty="0" smtClean="0">
                <a:solidFill>
                  <a:schemeClr val="tx1"/>
                </a:solidFill>
                <a:latin typeface="+mn-lt"/>
                <a:ea typeface="+mn-ea"/>
                <a:cs typeface="+mn-cs"/>
              </a:rPr>
              <a:t>In Bologna, after nightfall on June 23, 1858, the papal police arrived unannounced at the </a:t>
            </a:r>
            <a:r>
              <a:rPr lang="en-US" sz="1200" b="0" i="0" kern="1200" dirty="0" err="1" smtClean="0">
                <a:solidFill>
                  <a:schemeClr val="tx1"/>
                </a:solidFill>
                <a:latin typeface="+mn-lt"/>
                <a:ea typeface="+mn-ea"/>
                <a:cs typeface="+mn-cs"/>
              </a:rPr>
              <a:t>Mortara</a:t>
            </a:r>
            <a:r>
              <a:rPr lang="en-US" sz="1200" b="0" i="0" kern="1200" dirty="0" smtClean="0">
                <a:solidFill>
                  <a:schemeClr val="tx1"/>
                </a:solidFill>
                <a:latin typeface="+mn-lt"/>
                <a:ea typeface="+mn-ea"/>
                <a:cs typeface="+mn-cs"/>
              </a:rPr>
              <a:t> home and removed from this Jewish family one of their sons, </a:t>
            </a:r>
            <a:r>
              <a:rPr lang="en-US" sz="1200" b="0" i="0" kern="1200" dirty="0" err="1" smtClean="0">
                <a:solidFill>
                  <a:schemeClr val="tx1"/>
                </a:solidFill>
                <a:latin typeface="+mn-lt"/>
                <a:ea typeface="+mn-ea"/>
                <a:cs typeface="+mn-cs"/>
              </a:rPr>
              <a:t>Edgardo</a:t>
            </a:r>
            <a:r>
              <a:rPr lang="en-US" sz="1200" b="0" i="0" kern="1200" dirty="0" smtClean="0">
                <a:solidFill>
                  <a:schemeClr val="tx1"/>
                </a:solidFill>
                <a:latin typeface="+mn-lt"/>
                <a:ea typeface="+mn-ea"/>
                <a:cs typeface="+mn-cs"/>
              </a:rPr>
              <a:t>, six years old, because he had been secretly baptized by a Christian maid when he was dangerously sick as an infant. Despite the anguished pleas of </a:t>
            </a:r>
            <a:r>
              <a:rPr lang="en-US" sz="1200" b="0" i="0" kern="1200" dirty="0" err="1" smtClean="0">
                <a:solidFill>
                  <a:schemeClr val="tx1"/>
                </a:solidFill>
                <a:latin typeface="+mn-lt"/>
                <a:ea typeface="+mn-ea"/>
                <a:cs typeface="+mn-cs"/>
              </a:rPr>
              <a:t>Edgardo’s</a:t>
            </a:r>
            <a:r>
              <a:rPr lang="en-US" sz="1200" b="0" i="0" kern="1200" dirty="0" smtClean="0">
                <a:solidFill>
                  <a:schemeClr val="tx1"/>
                </a:solidFill>
                <a:latin typeface="+mn-lt"/>
                <a:ea typeface="+mn-ea"/>
                <a:cs typeface="+mn-cs"/>
              </a:rPr>
              <a:t> parents and international indignation, the boy was never returned to his family. He became almost a personal ward of Pius IX and eventually was ordained a priest.</a:t>
            </a:r>
            <a:endParaRPr lang="en-US" dirty="0" smtClean="0"/>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http://www.americamagazine.org/content/article.cfm?article_id=2118</a:t>
            </a:r>
            <a:endParaRPr lang="en-US" dirty="0" smtClean="0"/>
          </a:p>
          <a:p>
            <a:r>
              <a:rPr lang="en-US" sz="1200" b="0" i="0" kern="1200" dirty="0" smtClean="0">
                <a:solidFill>
                  <a:schemeClr val="tx1"/>
                </a:solidFill>
                <a:latin typeface="+mn-lt"/>
                <a:ea typeface="+mn-ea"/>
                <a:cs typeface="+mn-cs"/>
              </a:rPr>
              <a:t>In Bologna, after nightfall on June 23, 1858, the papal police arrived unannounced at the </a:t>
            </a:r>
            <a:r>
              <a:rPr lang="en-US" sz="1200" b="0" i="0" kern="1200" dirty="0" err="1" smtClean="0">
                <a:solidFill>
                  <a:schemeClr val="tx1"/>
                </a:solidFill>
                <a:latin typeface="+mn-lt"/>
                <a:ea typeface="+mn-ea"/>
                <a:cs typeface="+mn-cs"/>
              </a:rPr>
              <a:t>Mortara</a:t>
            </a:r>
            <a:r>
              <a:rPr lang="en-US" sz="1200" b="0" i="0" kern="1200" dirty="0" smtClean="0">
                <a:solidFill>
                  <a:schemeClr val="tx1"/>
                </a:solidFill>
                <a:latin typeface="+mn-lt"/>
                <a:ea typeface="+mn-ea"/>
                <a:cs typeface="+mn-cs"/>
              </a:rPr>
              <a:t> home and removed from this Jewish family one of their sons, </a:t>
            </a:r>
            <a:r>
              <a:rPr lang="en-US" sz="1200" b="0" i="0" kern="1200" dirty="0" err="1" smtClean="0">
                <a:solidFill>
                  <a:schemeClr val="tx1"/>
                </a:solidFill>
                <a:latin typeface="+mn-lt"/>
                <a:ea typeface="+mn-ea"/>
                <a:cs typeface="+mn-cs"/>
              </a:rPr>
              <a:t>Edgardo</a:t>
            </a:r>
            <a:r>
              <a:rPr lang="en-US" sz="1200" b="0" i="0" kern="1200" dirty="0" smtClean="0">
                <a:solidFill>
                  <a:schemeClr val="tx1"/>
                </a:solidFill>
                <a:latin typeface="+mn-lt"/>
                <a:ea typeface="+mn-ea"/>
                <a:cs typeface="+mn-cs"/>
              </a:rPr>
              <a:t>, six years old, because he had been secretly baptized by a Christian maid when he was dangerously sick as an infant. Despite the anguished pleas of </a:t>
            </a:r>
            <a:r>
              <a:rPr lang="en-US" sz="1200" b="0" i="0" kern="1200" dirty="0" err="1" smtClean="0">
                <a:solidFill>
                  <a:schemeClr val="tx1"/>
                </a:solidFill>
                <a:latin typeface="+mn-lt"/>
                <a:ea typeface="+mn-ea"/>
                <a:cs typeface="+mn-cs"/>
              </a:rPr>
              <a:t>Edgardo’s</a:t>
            </a:r>
            <a:r>
              <a:rPr lang="en-US" sz="1200" b="0" i="0" kern="1200" dirty="0" smtClean="0">
                <a:solidFill>
                  <a:schemeClr val="tx1"/>
                </a:solidFill>
                <a:latin typeface="+mn-lt"/>
                <a:ea typeface="+mn-ea"/>
                <a:cs typeface="+mn-cs"/>
              </a:rPr>
              <a:t> parents and international indignation, the boy was never returned to his family. He became almost a personal ward of Pius IX and eventually was ordained a priest.</a:t>
            </a:r>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http://vatican2voice.org/4basics/themes.htm</a:t>
            </a:r>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The Church’s Relationship To The World</a:t>
            </a:r>
          </a:p>
          <a:p>
            <a:r>
              <a:rPr lang="en-US" sz="1200" b="0" i="0" kern="1200" dirty="0" smtClean="0">
                <a:solidFill>
                  <a:schemeClr val="tx1"/>
                </a:solidFill>
                <a:latin typeface="+mn-lt"/>
                <a:ea typeface="+mn-ea"/>
                <a:cs typeface="+mn-cs"/>
              </a:rPr>
              <a:t>It was during the sessions of the Council that a document (</a:t>
            </a:r>
            <a:r>
              <a:rPr lang="en-US" sz="1200" b="0" i="1" kern="1200" dirty="0" err="1" smtClean="0">
                <a:solidFill>
                  <a:schemeClr val="tx1"/>
                </a:solidFill>
                <a:latin typeface="+mn-lt"/>
                <a:ea typeface="+mn-ea"/>
                <a:cs typeface="+mn-cs"/>
              </a:rPr>
              <a:t>Gaudium</a:t>
            </a:r>
            <a:r>
              <a:rPr lang="en-US" sz="1200" b="0" i="1" kern="1200" dirty="0" smtClean="0">
                <a:solidFill>
                  <a:schemeClr val="tx1"/>
                </a:solidFill>
                <a:latin typeface="+mn-lt"/>
                <a:ea typeface="+mn-ea"/>
                <a:cs typeface="+mn-cs"/>
              </a:rPr>
              <a:t> et </a:t>
            </a:r>
            <a:r>
              <a:rPr lang="en-US" sz="1200" b="0" i="1" kern="1200" dirty="0" err="1" smtClean="0">
                <a:solidFill>
                  <a:schemeClr val="tx1"/>
                </a:solidFill>
                <a:latin typeface="+mn-lt"/>
                <a:ea typeface="+mn-ea"/>
                <a:cs typeface="+mn-cs"/>
              </a:rPr>
              <a:t>Spes</a:t>
            </a:r>
            <a:r>
              <a:rPr lang="en-US" sz="1200" b="0" i="0" kern="1200" dirty="0" smtClean="0">
                <a:solidFill>
                  <a:schemeClr val="tx1"/>
                </a:solidFill>
                <a:latin typeface="+mn-lt"/>
                <a:ea typeface="+mn-ea"/>
                <a:cs typeface="+mn-cs"/>
              </a:rPr>
              <a:t>) was generated that saw the relationship of the Church to the world in a more positive light. There was recognition that there could be mutual enrichment and that the Church was no longer simply perceived as the good and a bulwark against an essentially evil world. It provided an opening for a dialogue which took account of human development and understanding of the world in which the Church was situated.</a:t>
            </a:r>
          </a:p>
          <a:p>
            <a:endParaRPr lang="en-US" dirty="0"/>
          </a:p>
        </p:txBody>
      </p:sp>
      <p:sp>
        <p:nvSpPr>
          <p:cNvPr id="4" name="Slide Number Placeholder 3"/>
          <p:cNvSpPr>
            <a:spLocks noGrp="1"/>
          </p:cNvSpPr>
          <p:nvPr>
            <p:ph type="sldNum" sz="quarter" idx="10"/>
          </p:nvPr>
        </p:nvSpPr>
        <p:spPr/>
        <p:txBody>
          <a:bodyPr/>
          <a:lstStyle/>
          <a:p>
            <a:fld id="{C1C32A85-8D62-429A-971C-E2EDF92C9DE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D105C8-F9E5-4D75-AFCE-88C6879972AB}" type="datetimeFigureOut">
              <a:rPr lang="en-US" smtClean="0"/>
              <a:pPr/>
              <a:t>8/24/2012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E032AE-9A50-4D88-9261-BD3A19F750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D105C8-F9E5-4D75-AFCE-88C6879972AB}" type="datetimeFigureOut">
              <a:rPr lang="en-US" smtClean="0"/>
              <a:pPr/>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032AE-9A50-4D88-9261-BD3A19F750E3}"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D105C8-F9E5-4D75-AFCE-88C6879972AB}" type="datetimeFigureOut">
              <a:rPr lang="en-US" smtClean="0"/>
              <a:pPr/>
              <a:t>8/24/2012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BE032AE-9A50-4D88-9261-BD3A19F750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2D105C8-F9E5-4D75-AFCE-88C6879972AB}" type="datetimeFigureOut">
              <a:rPr lang="en-US" smtClean="0"/>
              <a:pPr/>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E032AE-9A50-4D88-9261-BD3A19F750E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2D105C8-F9E5-4D75-AFCE-88C6879972AB}" type="datetimeFigureOut">
              <a:rPr lang="en-US" smtClean="0"/>
              <a:pPr/>
              <a:t>8/24/2012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E032AE-9A50-4D88-9261-BD3A19F750E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2D105C8-F9E5-4D75-AFCE-88C6879972AB}" type="datetimeFigureOut">
              <a:rPr lang="en-US" smtClean="0"/>
              <a:pPr/>
              <a:t>8/24/2012</a:t>
            </a:fld>
            <a:endParaRPr lang="en-US"/>
          </a:p>
        </p:txBody>
      </p:sp>
      <p:sp>
        <p:nvSpPr>
          <p:cNvPr id="10" name="Slide Number Placeholder 9"/>
          <p:cNvSpPr>
            <a:spLocks noGrp="1"/>
          </p:cNvSpPr>
          <p:nvPr>
            <p:ph type="sldNum" sz="quarter" idx="16"/>
          </p:nvPr>
        </p:nvSpPr>
        <p:spPr/>
        <p:txBody>
          <a:bodyPr rtlCol="0"/>
          <a:lstStyle/>
          <a:p>
            <a:fld id="{CBE032AE-9A50-4D88-9261-BD3A19F750E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2D105C8-F9E5-4D75-AFCE-88C6879972AB}" type="datetimeFigureOut">
              <a:rPr lang="en-US" smtClean="0"/>
              <a:pPr/>
              <a:t>8/24/2012</a:t>
            </a:fld>
            <a:endParaRPr lang="en-US"/>
          </a:p>
        </p:txBody>
      </p:sp>
      <p:sp>
        <p:nvSpPr>
          <p:cNvPr id="12" name="Slide Number Placeholder 11"/>
          <p:cNvSpPr>
            <a:spLocks noGrp="1"/>
          </p:cNvSpPr>
          <p:nvPr>
            <p:ph type="sldNum" sz="quarter" idx="16"/>
          </p:nvPr>
        </p:nvSpPr>
        <p:spPr/>
        <p:txBody>
          <a:bodyPr rtlCol="0"/>
          <a:lstStyle/>
          <a:p>
            <a:fld id="{CBE032AE-9A50-4D88-9261-BD3A19F750E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2D105C8-F9E5-4D75-AFCE-88C6879972AB}" type="datetimeFigureOut">
              <a:rPr lang="en-US" smtClean="0"/>
              <a:pPr/>
              <a:t>8/24/2012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E032AE-9A50-4D88-9261-BD3A19F750E3}"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105C8-F9E5-4D75-AFCE-88C6879972AB}" type="datetimeFigureOut">
              <a:rPr lang="en-US" smtClean="0"/>
              <a:pPr/>
              <a:t>8/24/2012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E032AE-9A50-4D88-9261-BD3A19F750E3}"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2D105C8-F9E5-4D75-AFCE-88C6879972AB}" type="datetimeFigureOut">
              <a:rPr lang="en-US" smtClean="0"/>
              <a:pPr/>
              <a:t>8/24/2012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E032AE-9A50-4D88-9261-BD3A19F750E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D105C8-F9E5-4D75-AFCE-88C6879972AB}" type="datetimeFigureOut">
              <a:rPr lang="en-US" smtClean="0"/>
              <a:pPr/>
              <a:t>8/24/2012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E032AE-9A50-4D88-9261-BD3A19F750E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D105C8-F9E5-4D75-AFCE-88C6879972AB}" type="datetimeFigureOut">
              <a:rPr lang="en-US" smtClean="0"/>
              <a:pPr/>
              <a:t>8/24/2012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E032AE-9A50-4D88-9261-BD3A19F750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Julie\Dropbox\Professional\Conferences\forvo_fr_592814.mp3" TargetMode="External"/><Relationship Id="rId1" Type="http://schemas.openxmlformats.org/officeDocument/2006/relationships/audio" Target="../media/audio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547156"/>
            <a:ext cx="9144000" cy="3456450"/>
          </a:xfrm>
        </p:spPr>
        <p:txBody>
          <a:bodyPr>
            <a:normAutofit/>
          </a:bodyPr>
          <a:lstStyle/>
          <a:p>
            <a:pPr algn="ctr"/>
            <a:r>
              <a:rPr lang="en-US" cap="none" dirty="0" smtClean="0"/>
              <a:t>The 50th Anniversary of Vatican II:</a:t>
            </a:r>
            <a:br>
              <a:rPr lang="en-US" cap="none" dirty="0" smtClean="0"/>
            </a:br>
            <a:r>
              <a:rPr lang="en-US" sz="3200" cap="none" dirty="0" smtClean="0"/>
              <a:t>Understanding the Call and Living the Vision</a:t>
            </a:r>
            <a:br>
              <a:rPr lang="en-US" sz="3200" cap="none" dirty="0" smtClean="0"/>
            </a:br>
            <a:r>
              <a:rPr lang="en-US" sz="3200" cap="none" dirty="0" smtClean="0"/>
              <a:t/>
            </a:r>
            <a:br>
              <a:rPr lang="en-US" sz="3200" cap="none" dirty="0" smtClean="0"/>
            </a:br>
            <a:endParaRPr lang="en-US" sz="4000" cap="small" dirty="0"/>
          </a:p>
        </p:txBody>
      </p:sp>
      <p:sp>
        <p:nvSpPr>
          <p:cNvPr id="3" name="Subtitle 2"/>
          <p:cNvSpPr>
            <a:spLocks noGrp="1"/>
          </p:cNvSpPr>
          <p:nvPr>
            <p:ph type="subTitle" idx="1"/>
          </p:nvPr>
        </p:nvSpPr>
        <p:spPr/>
        <p:txBody>
          <a:bodyPr>
            <a:normAutofit/>
          </a:bodyPr>
          <a:lstStyle/>
          <a:p>
            <a:r>
              <a:rPr lang="en-US" dirty="0" smtClean="0"/>
              <a:t>by Julie </a:t>
            </a:r>
            <a:r>
              <a:rPr lang="en-US" dirty="0" smtClean="0"/>
              <a:t>Dienno-Demarest, M.Ed.</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sz="quarter" idx="1"/>
          </p:nvPr>
        </p:nvSpPr>
        <p:spPr/>
        <p:txBody>
          <a:bodyPr/>
          <a:lstStyle/>
          <a:p>
            <a:r>
              <a:rPr lang="en-US" dirty="0" smtClean="0"/>
              <a:t>“</a:t>
            </a:r>
            <a:r>
              <a:rPr lang="en-US" b="1" dirty="0" smtClean="0"/>
              <a:t>Hermeneutic</a:t>
            </a:r>
            <a:r>
              <a:rPr lang="en-US" dirty="0" smtClean="0"/>
              <a:t>”</a:t>
            </a:r>
          </a:p>
          <a:p>
            <a:pPr lvl="1"/>
            <a:r>
              <a:rPr lang="en-US" dirty="0" smtClean="0"/>
              <a:t>One’s </a:t>
            </a:r>
            <a:r>
              <a:rPr lang="en-US" b="1" i="1" dirty="0" smtClean="0"/>
              <a:t>interpretation </a:t>
            </a:r>
            <a:r>
              <a:rPr lang="en-US" dirty="0" smtClean="0"/>
              <a:t>of material</a:t>
            </a:r>
          </a:p>
          <a:p>
            <a:pPr lvl="1"/>
            <a:r>
              <a:rPr lang="en-US" dirty="0" smtClean="0"/>
              <a:t>One’s </a:t>
            </a:r>
            <a:r>
              <a:rPr lang="en-US" b="1" i="1" dirty="0" smtClean="0"/>
              <a:t>explanation </a:t>
            </a:r>
            <a:r>
              <a:rPr lang="en-US" dirty="0" smtClean="0"/>
              <a:t>of material</a:t>
            </a:r>
          </a:p>
          <a:p>
            <a:pPr lvl="1"/>
            <a:r>
              <a:rPr lang="en-US" dirty="0" smtClean="0"/>
              <a:t>One’s </a:t>
            </a:r>
            <a:r>
              <a:rPr lang="en-US" b="1" i="1" dirty="0" smtClean="0"/>
              <a:t>application </a:t>
            </a:r>
            <a:r>
              <a:rPr lang="en-US" dirty="0" smtClean="0"/>
              <a:t>of material</a:t>
            </a:r>
          </a:p>
          <a:p>
            <a:pPr lvl="1">
              <a:buFontTx/>
              <a:buNone/>
            </a:pPr>
            <a:r>
              <a:rPr lang="en-US" b="1" i="1" dirty="0" smtClean="0"/>
              <a:t>is influenced by one’s “pre-understandings”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sz="quarter" idx="1"/>
          </p:nvPr>
        </p:nvSpPr>
        <p:spPr/>
        <p:txBody>
          <a:bodyPr/>
          <a:lstStyle/>
          <a:p>
            <a:r>
              <a:rPr lang="en-US" dirty="0" smtClean="0"/>
              <a:t>Historical, cultural context of the Church in the years leading up to 1962:</a:t>
            </a:r>
          </a:p>
          <a:p>
            <a:pPr lvl="1"/>
            <a:r>
              <a:rPr lang="en-US" dirty="0" smtClean="0"/>
              <a:t>Pope Pius IX (papacy 1846-1878)</a:t>
            </a:r>
          </a:p>
          <a:p>
            <a:pPr lvl="1"/>
            <a:endParaRPr lang="en-US" dirty="0" smtClean="0"/>
          </a:p>
        </p:txBody>
      </p:sp>
      <p:pic>
        <p:nvPicPr>
          <p:cNvPr id="6" name="Picture 2"/>
          <p:cNvPicPr>
            <a:picLocks noChangeAspect="1" noChangeArrowheads="1"/>
          </p:cNvPicPr>
          <p:nvPr/>
        </p:nvPicPr>
        <p:blipFill>
          <a:blip r:embed="rId3" cstate="print"/>
          <a:srcRect r="1719" b="37434"/>
          <a:stretch>
            <a:fillRect/>
          </a:stretch>
        </p:blipFill>
        <p:spPr bwMode="auto">
          <a:xfrm>
            <a:off x="616285" y="3198570"/>
            <a:ext cx="7565785" cy="290991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sz="quarter" idx="1"/>
          </p:nvPr>
        </p:nvSpPr>
        <p:spPr/>
        <p:txBody>
          <a:bodyPr/>
          <a:lstStyle/>
          <a:p>
            <a:r>
              <a:rPr lang="en-US" dirty="0" smtClean="0"/>
              <a:t>Church hierarchy self-understanding </a:t>
            </a:r>
            <a:r>
              <a:rPr lang="en-US" dirty="0" smtClean="0">
                <a:sym typeface="Wingdings" pitchFamily="2" charset="2"/>
              </a:rPr>
              <a:t></a:t>
            </a:r>
            <a:r>
              <a:rPr lang="en-US" dirty="0" smtClean="0">
                <a:solidFill>
                  <a:srgbClr val="FF0000"/>
                </a:solidFill>
              </a:rPr>
              <a:t> </a:t>
            </a:r>
            <a:r>
              <a:rPr lang="en-US" i="1" dirty="0" smtClean="0">
                <a:solidFill>
                  <a:srgbClr val="FF0000"/>
                </a:solidFill>
              </a:rPr>
              <a:t>fortress set up against all aspects of the modern world</a:t>
            </a:r>
            <a:r>
              <a:rPr lang="en-US" dirty="0" smtClean="0"/>
              <a:t>.</a:t>
            </a:r>
          </a:p>
          <a:p>
            <a:pPr lvl="1"/>
            <a:r>
              <a:rPr lang="en-US" dirty="0" smtClean="0"/>
              <a:t>The </a:t>
            </a:r>
            <a:r>
              <a:rPr lang="en-US" i="1" dirty="0" smtClean="0">
                <a:solidFill>
                  <a:srgbClr val="FF0000"/>
                </a:solidFill>
              </a:rPr>
              <a:t>modern world was a horrible place</a:t>
            </a:r>
            <a:r>
              <a:rPr lang="en-US" dirty="0" smtClean="0"/>
              <a:t>; everything was much better in the 13</a:t>
            </a:r>
            <a:r>
              <a:rPr lang="en-US" baseline="30000" dirty="0" smtClean="0"/>
              <a:t>th</a:t>
            </a:r>
            <a:r>
              <a:rPr lang="en-US" dirty="0" smtClean="0"/>
              <a:t> Century.</a:t>
            </a:r>
          </a:p>
          <a:p>
            <a:pPr lvl="1"/>
            <a:r>
              <a:rPr lang="en-US" dirty="0" smtClean="0"/>
              <a:t>Philosophy of </a:t>
            </a:r>
            <a:r>
              <a:rPr lang="en-US" i="1" dirty="0" smtClean="0">
                <a:solidFill>
                  <a:srgbClr val="FF0000"/>
                </a:solidFill>
              </a:rPr>
              <a:t>modernity</a:t>
            </a:r>
            <a:r>
              <a:rPr lang="en-US" dirty="0" smtClean="0"/>
              <a:t> was rejected across the board.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sz="quarter" idx="1"/>
          </p:nvPr>
        </p:nvSpPr>
        <p:spPr/>
        <p:txBody>
          <a:bodyPr/>
          <a:lstStyle/>
          <a:p>
            <a:pPr marL="274320" lvl="1">
              <a:spcBef>
                <a:spcPts val="600"/>
              </a:spcBef>
              <a:buClr>
                <a:schemeClr val="accent1"/>
              </a:buClr>
            </a:pPr>
            <a:r>
              <a:rPr lang="en-US" dirty="0" smtClean="0"/>
              <a:t>Vatican I opened Dec 8 1869 and indefinitely adjourned Oct 20 1870</a:t>
            </a:r>
          </a:p>
          <a:p>
            <a:pPr marL="548640" lvl="2">
              <a:spcBef>
                <a:spcPts val="600"/>
              </a:spcBef>
              <a:buClr>
                <a:schemeClr val="accent1"/>
              </a:buClr>
            </a:pPr>
            <a:r>
              <a:rPr lang="en-US" dirty="0" smtClean="0"/>
              <a:t>Dogma of Immaculate Conception</a:t>
            </a:r>
          </a:p>
          <a:p>
            <a:pPr marL="548640" lvl="2">
              <a:spcBef>
                <a:spcPts val="600"/>
              </a:spcBef>
              <a:buClr>
                <a:schemeClr val="accent1"/>
              </a:buClr>
            </a:pPr>
            <a:r>
              <a:rPr lang="en-US" dirty="0" smtClean="0"/>
              <a:t>Papal </a:t>
            </a:r>
            <a:r>
              <a:rPr lang="en-US" dirty="0" err="1" smtClean="0"/>
              <a:t>Infallability</a:t>
            </a:r>
            <a:endParaRPr lang="en-US" dirty="0" smtClean="0"/>
          </a:p>
          <a:p>
            <a:pPr marL="274320" lvl="1">
              <a:spcBef>
                <a:spcPts val="600"/>
              </a:spcBef>
              <a:buClr>
                <a:schemeClr val="accent1"/>
              </a:buClr>
            </a:pPr>
            <a:r>
              <a:rPr lang="en-US" dirty="0" smtClean="0"/>
              <a:t>Papacy lost secular power when Papal States were annexed to new nation of Italy in 1870; pope refused to leave the confines of Vatican City.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Pius IX condemned:</a:t>
            </a:r>
          </a:p>
          <a:p>
            <a:pPr lvl="1"/>
            <a:r>
              <a:rPr lang="en-US" dirty="0" smtClean="0"/>
              <a:t>Religious Liberty</a:t>
            </a:r>
          </a:p>
          <a:p>
            <a:pPr lvl="1"/>
            <a:r>
              <a:rPr lang="en-US" dirty="0" smtClean="0"/>
              <a:t>Freedom of Conscience</a:t>
            </a:r>
          </a:p>
          <a:p>
            <a:pPr lvl="1"/>
            <a:r>
              <a:rPr lang="en-US" dirty="0" smtClean="0"/>
              <a:t>“bible societies”</a:t>
            </a:r>
          </a:p>
          <a:p>
            <a:pPr lvl="1"/>
            <a:r>
              <a:rPr lang="en-US" dirty="0" smtClean="0"/>
              <a:t>Secular governments</a:t>
            </a:r>
          </a:p>
          <a:p>
            <a:pPr lvl="1"/>
            <a:r>
              <a:rPr lang="en-US" dirty="0" smtClean="0"/>
              <a:t>The idea that God could be pleased with the lives of Protestants</a:t>
            </a:r>
          </a:p>
          <a:p>
            <a:r>
              <a:rPr lang="en-US" dirty="0" smtClean="0"/>
              <a:t>As monarch of the Papal States, Pius IX:</a:t>
            </a:r>
          </a:p>
          <a:p>
            <a:pPr lvl="1"/>
            <a:r>
              <a:rPr lang="en-US" dirty="0" smtClean="0"/>
              <a:t>Confined Jews to ghetto</a:t>
            </a:r>
          </a:p>
          <a:p>
            <a:pPr lvl="1"/>
            <a:r>
              <a:rPr lang="en-US" dirty="0" smtClean="0"/>
              <a:t>Protestant worship services outlawed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The Council changed the everyday lived experience of the world’s largest religion.</a:t>
            </a:r>
            <a:endParaRPr lang="en-US" dirty="0"/>
          </a:p>
        </p:txBody>
      </p:sp>
      <p:sp>
        <p:nvSpPr>
          <p:cNvPr id="6" name="Title 5"/>
          <p:cNvSpPr>
            <a:spLocks noGrp="1"/>
          </p:cNvSpPr>
          <p:nvPr>
            <p:ph type="title"/>
          </p:nvPr>
        </p:nvSpPr>
        <p:spPr/>
        <p:txBody>
          <a:bodyPr>
            <a:noAutofit/>
          </a:bodyPr>
          <a:lstStyle/>
          <a:p>
            <a:pPr algn="ctr"/>
            <a:r>
              <a:rPr lang="en-US" sz="6600" dirty="0" smtClean="0"/>
              <a:t>Change</a:t>
            </a:r>
            <a:endParaRPr lang="en-US" sz="66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Engagement in the World</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Opening of Council of Vatican II</a:t>
            </a:r>
          </a:p>
          <a:p>
            <a:r>
              <a:rPr lang="en-US" dirty="0" smtClean="0"/>
              <a:t>Pope John XXIII: “We are not here to guard a museum, but to cultivate a flourishing garden of life.” </a:t>
            </a:r>
          </a:p>
          <a:p>
            <a:r>
              <a:rPr lang="en-US" dirty="0" smtClean="0"/>
              <a:t>Council Fathers shared John XXIII’s optimism and </a:t>
            </a:r>
            <a:r>
              <a:rPr lang="en-US" dirty="0" smtClean="0">
                <a:solidFill>
                  <a:srgbClr val="FF0000"/>
                </a:solidFill>
              </a:rPr>
              <a:t>sense of engagement with the world</a:t>
            </a:r>
            <a:r>
              <a:rPr lang="en-US"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Engagement in the World</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i="1" dirty="0" err="1" smtClean="0">
                <a:solidFill>
                  <a:srgbClr val="FF0000"/>
                </a:solidFill>
              </a:rPr>
              <a:t>Gaudium</a:t>
            </a:r>
            <a:r>
              <a:rPr lang="en-US" b="1" i="1" dirty="0" smtClean="0">
                <a:solidFill>
                  <a:srgbClr val="FF0000"/>
                </a:solidFill>
              </a:rPr>
              <a:t> et </a:t>
            </a:r>
            <a:r>
              <a:rPr lang="en-US" b="1" i="1" dirty="0" err="1" smtClean="0">
                <a:solidFill>
                  <a:srgbClr val="FF0000"/>
                </a:solidFill>
              </a:rPr>
              <a:t>Spes</a:t>
            </a:r>
            <a:r>
              <a:rPr lang="en-US" b="1" i="1" dirty="0" smtClean="0">
                <a:solidFill>
                  <a:srgbClr val="FF0000"/>
                </a:solidFill>
              </a:rPr>
              <a:t> </a:t>
            </a:r>
            <a:r>
              <a:rPr lang="en-US" dirty="0" smtClean="0"/>
              <a:t>outlined a new working relationship between the Church and the modern world </a:t>
            </a:r>
          </a:p>
          <a:p>
            <a:r>
              <a:rPr lang="en-US" dirty="0" smtClean="0"/>
              <a:t>“The joy and hope, the grief and anxiety of all the people of this time, especially those who are poor or in any way oppressed, this is the joy and hope, the grief and anxiety, of all the followers of Christ, </a:t>
            </a:r>
            <a:r>
              <a:rPr lang="en-US" dirty="0" smtClean="0">
                <a:solidFill>
                  <a:srgbClr val="FF0000"/>
                </a:solidFill>
              </a:rPr>
              <a:t>for nothing genuinely human fails to find an echo in our hearts</a:t>
            </a:r>
            <a:r>
              <a:rPr lang="en-US" dirty="0" smtClean="0"/>
              <a:t>.” (1)</a:t>
            </a:r>
            <a:endParaRPr lang="en-US" b="1" i="1" dirty="0" smtClean="0">
              <a:solidFill>
                <a:srgbClr val="FF0000"/>
              </a:solidFill>
            </a:endParaRPr>
          </a:p>
          <a:p>
            <a:r>
              <a:rPr lang="en-US" dirty="0" smtClean="0"/>
              <a:t>The church "carries the responsibility of </a:t>
            </a:r>
            <a:r>
              <a:rPr lang="en-US" dirty="0" smtClean="0">
                <a:solidFill>
                  <a:srgbClr val="0070C0"/>
                </a:solidFill>
              </a:rPr>
              <a:t>reading the signs of the times and of interpreting them in the light of the Gospel</a:t>
            </a:r>
            <a:r>
              <a:rPr lang="en-US" dirty="0" smtClean="0"/>
              <a:t>." (4)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Ecumenism</a:t>
            </a:r>
            <a:endParaRPr lang="en-US" dirty="0"/>
          </a:p>
        </p:txBody>
      </p:sp>
      <p:sp>
        <p:nvSpPr>
          <p:cNvPr id="7" name="Content Placeholder 6"/>
          <p:cNvSpPr>
            <a:spLocks noGrp="1"/>
          </p:cNvSpPr>
          <p:nvPr>
            <p:ph sz="quarter" idx="1"/>
          </p:nvPr>
        </p:nvSpPr>
        <p:spPr/>
        <p:txBody>
          <a:bodyPr>
            <a:normAutofit/>
          </a:bodyPr>
          <a:lstStyle/>
          <a:p>
            <a:r>
              <a:rPr lang="en-US" dirty="0" smtClean="0"/>
              <a:t>The </a:t>
            </a:r>
            <a:r>
              <a:rPr lang="en-US" dirty="0" smtClean="0">
                <a:solidFill>
                  <a:srgbClr val="FF0000"/>
                </a:solidFill>
              </a:rPr>
              <a:t>ecumenical movement</a:t>
            </a:r>
            <a:r>
              <a:rPr lang="en-US" dirty="0" smtClean="0"/>
              <a:t> started in the early 20</a:t>
            </a:r>
            <a:r>
              <a:rPr lang="en-US" baseline="30000" dirty="0" smtClean="0"/>
              <a:t>th</a:t>
            </a:r>
            <a:r>
              <a:rPr lang="en-US" dirty="0" smtClean="0"/>
              <a:t> century</a:t>
            </a:r>
          </a:p>
          <a:p>
            <a:pPr lvl="1"/>
            <a:r>
              <a:rPr lang="en-US" dirty="0" smtClean="0"/>
              <a:t>Without Catholic involvement </a:t>
            </a:r>
          </a:p>
          <a:p>
            <a:pPr lvl="2"/>
            <a:r>
              <a:rPr lang="en-US" dirty="0" smtClean="0"/>
              <a:t>some limited unofficial dialogue in the early 1920’s </a:t>
            </a:r>
          </a:p>
          <a:p>
            <a:pPr lvl="1"/>
            <a:r>
              <a:rPr lang="en-US" dirty="0" smtClean="0"/>
              <a:t>Vatican II theology opened the door to possibility</a:t>
            </a:r>
          </a:p>
          <a:p>
            <a:pPr lvl="2"/>
            <a:r>
              <a:rPr lang="en-US" b="1" dirty="0" smtClean="0">
                <a:solidFill>
                  <a:srgbClr val="00B050"/>
                </a:solidFill>
              </a:rPr>
              <a:t>Green light </a:t>
            </a:r>
            <a:r>
              <a:rPr lang="en-US" dirty="0" smtClean="0"/>
              <a:t>for full participation of the Catholic Church in the </a:t>
            </a:r>
            <a:r>
              <a:rPr lang="en-US" b="1" dirty="0" smtClean="0">
                <a:solidFill>
                  <a:srgbClr val="00B050"/>
                </a:solidFill>
              </a:rPr>
              <a:t>search for Christian unity</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Ecumenism</a:t>
            </a:r>
            <a:endParaRPr lang="en-US" dirty="0"/>
          </a:p>
        </p:txBody>
      </p:sp>
      <p:sp>
        <p:nvSpPr>
          <p:cNvPr id="3" name="Content Placeholder 2"/>
          <p:cNvSpPr>
            <a:spLocks noGrp="1"/>
          </p:cNvSpPr>
          <p:nvPr>
            <p:ph sz="quarter" idx="1"/>
          </p:nvPr>
        </p:nvSpPr>
        <p:spPr/>
        <p:txBody>
          <a:bodyPr>
            <a:normAutofit fontScale="92500"/>
          </a:bodyPr>
          <a:lstStyle/>
          <a:p>
            <a:pPr fontAlgn="base">
              <a:buNone/>
            </a:pPr>
            <a:r>
              <a:rPr lang="en-US" b="1" dirty="0" smtClean="0">
                <a:solidFill>
                  <a:srgbClr val="0070C0"/>
                </a:solidFill>
              </a:rPr>
              <a:t>Ecumenism </a:t>
            </a:r>
          </a:p>
          <a:p>
            <a:pPr fontAlgn="base"/>
            <a:r>
              <a:rPr lang="en-US" dirty="0" smtClean="0"/>
              <a:t>Refers to </a:t>
            </a:r>
            <a:r>
              <a:rPr lang="en-US" i="1" dirty="0" smtClean="0">
                <a:solidFill>
                  <a:srgbClr val="0070C0"/>
                </a:solidFill>
              </a:rPr>
              <a:t>unity </a:t>
            </a:r>
            <a:r>
              <a:rPr lang="en-US" dirty="0" smtClean="0"/>
              <a:t>among Christian denominations </a:t>
            </a:r>
            <a:endParaRPr lang="en-US" i="1" dirty="0" smtClean="0">
              <a:solidFill>
                <a:srgbClr val="0070C0"/>
              </a:solidFill>
            </a:endParaRPr>
          </a:p>
          <a:p>
            <a:pPr fontAlgn="base"/>
            <a:r>
              <a:rPr lang="en-US" dirty="0" smtClean="0"/>
              <a:t>400-year-old period of Counter-Reformation, in which the Church hierarchy defined itself according to what it was not (Protestant), came to a dramatic end. </a:t>
            </a:r>
          </a:p>
          <a:p>
            <a:pPr fontAlgn="base"/>
            <a:r>
              <a:rPr lang="en-US" dirty="0" smtClean="0"/>
              <a:t>Non-Catholic Christians are understood as separated brothers and sisters, for whom we must be willing to give up external, insignificant practices to be more open to reunion with them.</a:t>
            </a:r>
          </a:p>
          <a:p>
            <a:pPr fontAlgn="base"/>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Basics	</a:t>
            </a:r>
            <a:endParaRPr lang="en-US" dirty="0"/>
          </a:p>
        </p:txBody>
      </p:sp>
      <p:sp>
        <p:nvSpPr>
          <p:cNvPr id="3" name="Content Placeholder 2"/>
          <p:cNvSpPr>
            <a:spLocks noGrp="1"/>
          </p:cNvSpPr>
          <p:nvPr>
            <p:ph sz="quarter" idx="1"/>
          </p:nvPr>
        </p:nvSpPr>
        <p:spPr>
          <a:xfrm>
            <a:off x="78615" y="1600200"/>
            <a:ext cx="9026979" cy="4495800"/>
          </a:xfrm>
        </p:spPr>
        <p:txBody>
          <a:bodyPr/>
          <a:lstStyle/>
          <a:p>
            <a:r>
              <a:rPr lang="en-US" dirty="0" smtClean="0"/>
              <a:t>The Second Vatican Council convened 1962 – 1965</a:t>
            </a:r>
          </a:p>
          <a:p>
            <a:r>
              <a:rPr lang="en-US" dirty="0" smtClean="0"/>
              <a:t>Consisted of four sessions, each approximately three months long</a:t>
            </a:r>
          </a:p>
        </p:txBody>
      </p:sp>
      <p:pic>
        <p:nvPicPr>
          <p:cNvPr id="3074" name="Picture 2"/>
          <p:cNvPicPr>
            <a:picLocks noChangeAspect="1" noChangeArrowheads="1"/>
          </p:cNvPicPr>
          <p:nvPr/>
        </p:nvPicPr>
        <p:blipFill>
          <a:blip r:embed="rId3" cstate="print"/>
          <a:srcRect r="1424" b="35818"/>
          <a:stretch>
            <a:fillRect/>
          </a:stretch>
        </p:blipFill>
        <p:spPr bwMode="auto">
          <a:xfrm>
            <a:off x="385855" y="3352190"/>
            <a:ext cx="8103454" cy="318761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Pope John XXIII participates in an Eastern liturgy during the Council.</a:t>
            </a:r>
            <a:endParaRPr lang="en-US" dirty="0"/>
          </a:p>
        </p:txBody>
      </p:sp>
      <p:pic>
        <p:nvPicPr>
          <p:cNvPr id="7" name="Picture Placeholder 6" descr="J23Eastern.jpg"/>
          <p:cNvPicPr>
            <a:picLocks noGrp="1" noChangeAspect="1"/>
          </p:cNvPicPr>
          <p:nvPr>
            <p:ph type="pic" idx="1"/>
          </p:nvPr>
        </p:nvPicPr>
        <p:blipFill>
          <a:blip r:embed="rId2" cstate="print"/>
          <a:stretch>
            <a:fillRect/>
          </a:stretch>
        </p:blipFill>
        <p:spPr>
          <a:xfrm>
            <a:off x="1499600" y="153586"/>
            <a:ext cx="7296950" cy="446795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Paul VI meets </a:t>
            </a:r>
            <a:r>
              <a:rPr lang="en-US" sz="1800" dirty="0" err="1" smtClean="0"/>
              <a:t>Athenagoras</a:t>
            </a:r>
            <a:r>
              <a:rPr lang="en-US" sz="1800" dirty="0" smtClean="0"/>
              <a:t>, Patriarch of Constantinople, in Jerusalem as the first act of reconciliation between East and West.</a:t>
            </a:r>
            <a:endParaRPr lang="en-US" sz="1800" dirty="0"/>
          </a:p>
        </p:txBody>
      </p:sp>
      <p:pic>
        <p:nvPicPr>
          <p:cNvPr id="8" name="Picture Placeholder 7" descr="Paolo_VI_Atenagora-220x300.jpg"/>
          <p:cNvPicPr preferRelativeResize="0">
            <a:picLocks noGrp="1"/>
          </p:cNvPicPr>
          <p:nvPr>
            <p:ph type="pic" idx="1"/>
          </p:nvPr>
        </p:nvPicPr>
        <p:blipFill>
          <a:blip r:embed="rId2" cstate="print"/>
          <a:stretch>
            <a:fillRect/>
          </a:stretch>
        </p:blipFill>
        <p:spPr>
          <a:xfrm>
            <a:off x="2766965" y="0"/>
            <a:ext cx="4032525" cy="4636050"/>
          </a:xfr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Ecumenism</a:t>
            </a:r>
            <a:endParaRPr lang="en-US" dirty="0"/>
          </a:p>
        </p:txBody>
      </p:sp>
      <p:sp>
        <p:nvSpPr>
          <p:cNvPr id="3" name="Content Placeholder 2"/>
          <p:cNvSpPr>
            <a:spLocks noGrp="1"/>
          </p:cNvSpPr>
          <p:nvPr>
            <p:ph sz="quarter" idx="1"/>
          </p:nvPr>
        </p:nvSpPr>
        <p:spPr/>
        <p:txBody>
          <a:bodyPr>
            <a:normAutofit lnSpcReduction="10000"/>
          </a:bodyPr>
          <a:lstStyle/>
          <a:p>
            <a:pPr fontAlgn="base">
              <a:buNone/>
            </a:pPr>
            <a:r>
              <a:rPr lang="en-US" b="1" i="1" dirty="0" smtClean="0">
                <a:solidFill>
                  <a:srgbClr val="FF0000"/>
                </a:solidFill>
              </a:rPr>
              <a:t>Nostra </a:t>
            </a:r>
            <a:r>
              <a:rPr lang="en-US" b="1" i="1" dirty="0" err="1" smtClean="0">
                <a:solidFill>
                  <a:srgbClr val="FF0000"/>
                </a:solidFill>
              </a:rPr>
              <a:t>Aetate</a:t>
            </a:r>
            <a:endParaRPr lang="en-US" b="1" i="1" dirty="0" smtClean="0">
              <a:solidFill>
                <a:srgbClr val="FF0000"/>
              </a:solidFill>
            </a:endParaRPr>
          </a:p>
          <a:p>
            <a:pPr fontAlgn="base"/>
            <a:r>
              <a:rPr lang="en-US" dirty="0" smtClean="0"/>
              <a:t>Council fathers gave greater consideration of the Church’s relationship to Judaism, against the backdrop of the Holocaust, and to other world faiths. </a:t>
            </a:r>
          </a:p>
          <a:p>
            <a:pPr fontAlgn="base"/>
            <a:r>
              <a:rPr lang="en-US" dirty="0" smtClean="0"/>
              <a:t>Jews are to be </a:t>
            </a:r>
            <a:r>
              <a:rPr lang="en-US" i="1" dirty="0" smtClean="0">
                <a:solidFill>
                  <a:srgbClr val="0070C0"/>
                </a:solidFill>
              </a:rPr>
              <a:t>respected</a:t>
            </a:r>
            <a:r>
              <a:rPr lang="en-US" dirty="0" smtClean="0"/>
              <a:t> as “elder brothers and sisters in faith” </a:t>
            </a:r>
          </a:p>
          <a:p>
            <a:pPr lvl="1" fontAlgn="base"/>
            <a:r>
              <a:rPr lang="en-US" b="1" i="1" cap="small" dirty="0" smtClean="0">
                <a:solidFill>
                  <a:srgbClr val="0070C0"/>
                </a:solidFill>
              </a:rPr>
              <a:t>Respected</a:t>
            </a:r>
            <a:r>
              <a:rPr lang="en-US" b="1" i="1" dirty="0" smtClean="0">
                <a:solidFill>
                  <a:srgbClr val="0070C0"/>
                </a:solidFill>
              </a:rPr>
              <a:t>; not to be proselytized</a:t>
            </a:r>
            <a:r>
              <a:rPr lang="en-US" dirty="0" smtClean="0"/>
              <a:t> </a:t>
            </a:r>
          </a:p>
          <a:p>
            <a:pPr fontAlgn="base"/>
            <a:r>
              <a:rPr lang="en-US" dirty="0" smtClean="0"/>
              <a:t>Hundreds of years of anti-Semitism came to a dramatic end</a:t>
            </a:r>
          </a:p>
          <a:p>
            <a:pPr fontAlgn="base"/>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004" y="4657960"/>
            <a:ext cx="7605995" cy="674688"/>
          </a:xfrm>
        </p:spPr>
        <p:txBody>
          <a:bodyPr>
            <a:noAutofit/>
          </a:bodyPr>
          <a:lstStyle/>
          <a:p>
            <a:r>
              <a:rPr lang="en-US" sz="1600" dirty="0" smtClean="0"/>
              <a:t>John Paul II meets the chief rabbi of Rome as he becomes the first pope to visit a synagogue, an act made possible by the Second Vatican Council.</a:t>
            </a:r>
            <a:endParaRPr lang="en-US" sz="1600" dirty="0"/>
          </a:p>
        </p:txBody>
      </p:sp>
      <p:pic>
        <p:nvPicPr>
          <p:cNvPr id="10" name="Picture Placeholder 9" descr="catholic_jewish_relations_3.jpg"/>
          <p:cNvPicPr>
            <a:picLocks noGrp="1" noChangeAspect="1"/>
          </p:cNvPicPr>
          <p:nvPr>
            <p:ph type="pic" idx="1"/>
          </p:nvPr>
        </p:nvPicPr>
        <p:blipFill>
          <a:blip r:embed="rId3" cstate="print"/>
          <a:srcRect t="4850" b="4850"/>
          <a:stretch>
            <a:fillRect/>
          </a:stretch>
        </p:blip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004" y="4657960"/>
            <a:ext cx="7605995" cy="674688"/>
          </a:xfrm>
        </p:spPr>
        <p:txBody>
          <a:bodyPr>
            <a:noAutofit/>
          </a:bodyPr>
          <a:lstStyle/>
          <a:p>
            <a:r>
              <a:rPr lang="en-US" sz="1600" i="1" dirty="0" smtClean="0"/>
              <a:t>During his visit to the Western Wall, John Paul II observed the custom of inserting a short prayer into a nook in the wall. </a:t>
            </a:r>
            <a:endParaRPr lang="en-US" sz="1600" dirty="0"/>
          </a:p>
        </p:txBody>
      </p:sp>
      <p:pic>
        <p:nvPicPr>
          <p:cNvPr id="10" name="Picture Placeholder 9" descr="catholic_jewish_relations_3.jpg"/>
          <p:cNvPicPr>
            <a:picLocks noGrp="1" noChangeAspect="1"/>
          </p:cNvPicPr>
          <p:nvPr>
            <p:ph type="pic" idx="1"/>
          </p:nvPr>
        </p:nvPicPr>
        <p:blipFill>
          <a:blip r:embed="rId3" cstate="print"/>
          <a:stretch>
            <a:fillRect/>
          </a:stretch>
        </p:blipFill>
        <p:spPr>
          <a:xfrm>
            <a:off x="1928249" y="0"/>
            <a:ext cx="6848077" cy="4568952"/>
          </a:xfr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Ecumenism</a:t>
            </a:r>
            <a:endParaRPr lang="en-US" dirty="0"/>
          </a:p>
        </p:txBody>
      </p:sp>
      <p:sp>
        <p:nvSpPr>
          <p:cNvPr id="3" name="Content Placeholder 2"/>
          <p:cNvSpPr>
            <a:spLocks noGrp="1"/>
          </p:cNvSpPr>
          <p:nvPr>
            <p:ph sz="quarter" idx="1"/>
          </p:nvPr>
        </p:nvSpPr>
        <p:spPr/>
        <p:txBody>
          <a:bodyPr>
            <a:normAutofit/>
          </a:bodyPr>
          <a:lstStyle/>
          <a:p>
            <a:pPr fontAlgn="base"/>
            <a:r>
              <a:rPr lang="en-US" dirty="0" smtClean="0"/>
              <a:t>Council teachings provided the basis for 	</a:t>
            </a:r>
            <a:r>
              <a:rPr lang="en-US" b="1" dirty="0" smtClean="0">
                <a:solidFill>
                  <a:srgbClr val="FF0000"/>
                </a:solidFill>
              </a:rPr>
              <a:t>Inter-Religious Dialogue</a:t>
            </a:r>
            <a:endParaRPr lang="en-US" dirty="0" smtClean="0"/>
          </a:p>
          <a:p>
            <a:r>
              <a:rPr lang="en-US" dirty="0" smtClean="0"/>
              <a:t>Muslims, against whom popes had led numerous wars, were now to be considered as sons and daughters of our common father Abraham, brothers and sisters with whom we must work together to solve the world’s problems.</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Understanding of Church</a:t>
            </a:r>
            <a:endParaRPr lang="en-US" dirty="0"/>
          </a:p>
        </p:txBody>
      </p:sp>
      <p:sp>
        <p:nvSpPr>
          <p:cNvPr id="3" name="Content Placeholder 2"/>
          <p:cNvSpPr>
            <a:spLocks noGrp="1"/>
          </p:cNvSpPr>
          <p:nvPr>
            <p:ph sz="quarter" idx="1"/>
          </p:nvPr>
        </p:nvSpPr>
        <p:spPr/>
        <p:txBody>
          <a:bodyPr>
            <a:normAutofit/>
          </a:bodyPr>
          <a:lstStyle/>
          <a:p>
            <a:r>
              <a:rPr lang="en-US" b="1" u="sng" dirty="0" smtClean="0"/>
              <a:t>Goal</a:t>
            </a:r>
            <a:r>
              <a:rPr lang="en-US" dirty="0" smtClean="0"/>
              <a:t>: Recover an </a:t>
            </a:r>
            <a:r>
              <a:rPr lang="en-US" dirty="0" smtClean="0">
                <a:solidFill>
                  <a:srgbClr val="0070C0"/>
                </a:solidFill>
              </a:rPr>
              <a:t>Understanding of Church </a:t>
            </a:r>
            <a:r>
              <a:rPr lang="en-US" dirty="0" smtClean="0"/>
              <a:t>founded on </a:t>
            </a:r>
            <a:r>
              <a:rPr lang="en-US" dirty="0" smtClean="0">
                <a:solidFill>
                  <a:srgbClr val="00B050"/>
                </a:solidFill>
              </a:rPr>
              <a:t>biblical sources </a:t>
            </a:r>
            <a:r>
              <a:rPr lang="en-US" dirty="0" smtClean="0"/>
              <a:t>and the example of the </a:t>
            </a:r>
            <a:r>
              <a:rPr lang="en-US" dirty="0" smtClean="0">
                <a:solidFill>
                  <a:srgbClr val="7030A0"/>
                </a:solidFill>
              </a:rPr>
              <a:t>early Church Fathers </a:t>
            </a:r>
            <a:r>
              <a:rPr lang="en-US" dirty="0" smtClean="0"/>
              <a:t>(patristics). </a:t>
            </a:r>
          </a:p>
          <a:p>
            <a:r>
              <a:rPr lang="en-US" b="1" u="sng" dirty="0" smtClean="0"/>
              <a:t>Vision</a:t>
            </a:r>
            <a:r>
              <a:rPr lang="en-US" dirty="0" smtClean="0"/>
              <a:t>: Early Church </a:t>
            </a:r>
            <a:r>
              <a:rPr lang="en-US" dirty="0" smtClean="0">
                <a:sym typeface="Wingdings" pitchFamily="2" charset="2"/>
              </a:rPr>
              <a:t></a:t>
            </a:r>
            <a:r>
              <a:rPr lang="en-US" dirty="0" smtClean="0"/>
              <a:t> </a:t>
            </a:r>
            <a:r>
              <a:rPr lang="en-US" dirty="0" smtClean="0">
                <a:solidFill>
                  <a:srgbClr val="FF0000"/>
                </a:solidFill>
              </a:rPr>
              <a:t>communion of local Churches</a:t>
            </a:r>
            <a:r>
              <a:rPr lang="en-US" dirty="0" smtClean="0"/>
              <a:t>, with the bishop as the focus of </a:t>
            </a:r>
            <a:r>
              <a:rPr lang="en-US" dirty="0" smtClean="0">
                <a:solidFill>
                  <a:schemeClr val="accent3">
                    <a:lumMod val="75000"/>
                  </a:schemeClr>
                </a:solidFill>
              </a:rPr>
              <a:t>unity</a:t>
            </a:r>
            <a:r>
              <a:rPr lang="en-US" dirty="0" smtClean="0"/>
              <a:t>, sharing a common faith but with a certain </a:t>
            </a:r>
            <a:r>
              <a:rPr lang="en-US" dirty="0" smtClean="0">
                <a:solidFill>
                  <a:schemeClr val="accent2">
                    <a:lumMod val="60000"/>
                    <a:lumOff val="40000"/>
                  </a:schemeClr>
                </a:solidFill>
              </a:rPr>
              <a:t>diversity of practice </a:t>
            </a:r>
            <a:r>
              <a:rPr lang="en-US" dirty="0" smtClean="0"/>
              <a:t>in a society which was largely pagan.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Understanding of Church</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For hundreds of years Church Governance:</a:t>
            </a:r>
          </a:p>
          <a:p>
            <a:r>
              <a:rPr lang="en-US" dirty="0" smtClean="0"/>
              <a:t>Revolved around the priesthood</a:t>
            </a:r>
          </a:p>
          <a:p>
            <a:r>
              <a:rPr lang="en-US" cap="small" dirty="0" smtClean="0">
                <a:solidFill>
                  <a:srgbClr val="FF0000"/>
                </a:solidFill>
              </a:rPr>
              <a:t>Pope</a:t>
            </a:r>
            <a:r>
              <a:rPr lang="en-US" dirty="0" smtClean="0"/>
              <a:t> &amp; </a:t>
            </a:r>
            <a:r>
              <a:rPr lang="en-US" cap="small" dirty="0" smtClean="0">
                <a:solidFill>
                  <a:srgbClr val="00B050"/>
                </a:solidFill>
              </a:rPr>
              <a:t>Priests</a:t>
            </a:r>
            <a:r>
              <a:rPr lang="en-US" dirty="0" smtClean="0"/>
              <a:t> with bishops as go-between (like branch managers), subject to Curial officials</a:t>
            </a:r>
          </a:p>
          <a:p>
            <a:r>
              <a:rPr lang="en-US" dirty="0" smtClean="0"/>
              <a:t>Bishops = priests with additional authority</a:t>
            </a:r>
          </a:p>
          <a:p>
            <a:r>
              <a:rPr lang="en-US" dirty="0" smtClean="0"/>
              <a:t>Deaconate = temporary, ceremonial step towards priestly ordination</a:t>
            </a:r>
          </a:p>
          <a:p>
            <a:r>
              <a:rPr lang="en-US" dirty="0" smtClean="0">
                <a:solidFill>
                  <a:srgbClr val="7030A0"/>
                </a:solidFill>
              </a:rPr>
              <a:t>Laity</a:t>
            </a:r>
            <a:r>
              <a:rPr lang="en-US" dirty="0" smtClean="0"/>
              <a:t> </a:t>
            </a:r>
            <a:r>
              <a:rPr lang="en-US" dirty="0" smtClean="0">
                <a:sym typeface="Wingdings" pitchFamily="2" charset="2"/>
              </a:rPr>
              <a:t> pay, pray, and obey</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irarchy1.jpg"/>
          <p:cNvPicPr>
            <a:picLocks noChangeAspect="1"/>
          </p:cNvPicPr>
          <p:nvPr/>
        </p:nvPicPr>
        <p:blipFill>
          <a:blip r:embed="rId3" cstate="print"/>
          <a:stretch>
            <a:fillRect/>
          </a:stretch>
        </p:blipFill>
        <p:spPr>
          <a:xfrm>
            <a:off x="2997395" y="4465936"/>
            <a:ext cx="3341235" cy="2177942"/>
          </a:xfrm>
          <a:prstGeom prst="rect">
            <a:avLst/>
          </a:prstGeom>
        </p:spPr>
      </p:pic>
      <p:sp>
        <p:nvSpPr>
          <p:cNvPr id="2" name="Title 1"/>
          <p:cNvSpPr>
            <a:spLocks noGrp="1"/>
          </p:cNvSpPr>
          <p:nvPr>
            <p:ph type="title"/>
          </p:nvPr>
        </p:nvSpPr>
        <p:spPr/>
        <p:txBody>
          <a:bodyPr/>
          <a:lstStyle/>
          <a:p>
            <a:r>
              <a:rPr lang="en-US" dirty="0" smtClean="0"/>
              <a:t>(3) Understanding of Church</a:t>
            </a:r>
            <a:endParaRPr lang="en-US" dirty="0"/>
          </a:p>
        </p:txBody>
      </p:sp>
      <p:sp>
        <p:nvSpPr>
          <p:cNvPr id="3" name="Content Placeholder 2"/>
          <p:cNvSpPr>
            <a:spLocks noGrp="1"/>
          </p:cNvSpPr>
          <p:nvPr>
            <p:ph sz="quarter" idx="1"/>
          </p:nvPr>
        </p:nvSpPr>
        <p:spPr/>
        <p:txBody>
          <a:bodyPr>
            <a:normAutofit/>
          </a:bodyPr>
          <a:lstStyle/>
          <a:p>
            <a:r>
              <a:rPr lang="en-US" dirty="0" smtClean="0"/>
              <a:t>Necessitated a re-evaluation of the relationship </a:t>
            </a:r>
          </a:p>
          <a:p>
            <a:pPr lvl="1"/>
            <a:r>
              <a:rPr lang="en-US" dirty="0" smtClean="0"/>
              <a:t>Between bishops and priests </a:t>
            </a:r>
          </a:p>
          <a:p>
            <a:pPr lvl="1"/>
            <a:r>
              <a:rPr lang="en-US" dirty="0" smtClean="0"/>
              <a:t>Between bishops and pope</a:t>
            </a:r>
          </a:p>
          <a:p>
            <a:pPr lvl="1"/>
            <a:r>
              <a:rPr lang="en-US" dirty="0" smtClean="0"/>
              <a:t>Role of Laity</a:t>
            </a:r>
          </a:p>
          <a:p>
            <a:r>
              <a:rPr lang="en-US" dirty="0" smtClean="0"/>
              <a:t>Pyramid Model would no longer work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Understanding of Church</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Second Vatican Council:</a:t>
            </a:r>
          </a:p>
          <a:p>
            <a:r>
              <a:rPr lang="en-US" dirty="0" smtClean="0"/>
              <a:t>Reinstated the three levels of holy orders: </a:t>
            </a:r>
            <a:r>
              <a:rPr lang="en-US" b="1" dirty="0" smtClean="0">
                <a:solidFill>
                  <a:srgbClr val="FF0000"/>
                </a:solidFill>
              </a:rPr>
              <a:t>bishop</a:t>
            </a:r>
            <a:r>
              <a:rPr lang="en-US" dirty="0" smtClean="0"/>
              <a:t>, </a:t>
            </a:r>
            <a:r>
              <a:rPr lang="en-US" b="1" dirty="0" smtClean="0">
                <a:solidFill>
                  <a:srgbClr val="00B050"/>
                </a:solidFill>
              </a:rPr>
              <a:t>priest</a:t>
            </a:r>
            <a:r>
              <a:rPr lang="en-US" dirty="0" smtClean="0"/>
              <a:t> and </a:t>
            </a:r>
            <a:r>
              <a:rPr lang="en-US" b="1" dirty="0" smtClean="0">
                <a:solidFill>
                  <a:srgbClr val="7030A0"/>
                </a:solidFill>
              </a:rPr>
              <a:t>deacon</a:t>
            </a:r>
          </a:p>
          <a:p>
            <a:r>
              <a:rPr lang="en-US" dirty="0" smtClean="0"/>
              <a:t>Order of deacon restored as a life-long vocation</a:t>
            </a:r>
          </a:p>
          <a:p>
            <a:pPr lvl="1"/>
            <a:r>
              <a:rPr lang="en-US" dirty="0" smtClean="0"/>
              <a:t>after a nearly 1,000-year hiatus</a:t>
            </a:r>
          </a:p>
          <a:p>
            <a:endParaRPr lang="en-US" b="1" dirty="0" smtClean="0">
              <a:solidFill>
                <a:srgbClr val="7030A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Basics</a:t>
            </a:r>
            <a:endParaRPr lang="en-US" dirty="0"/>
          </a:p>
        </p:txBody>
      </p:sp>
      <p:sp>
        <p:nvSpPr>
          <p:cNvPr id="3" name="Content Placeholder 2"/>
          <p:cNvSpPr>
            <a:spLocks noGrp="1"/>
          </p:cNvSpPr>
          <p:nvPr>
            <p:ph sz="quarter" idx="1"/>
          </p:nvPr>
        </p:nvSpPr>
        <p:spPr/>
        <p:txBody>
          <a:bodyPr/>
          <a:lstStyle/>
          <a:p>
            <a:pPr>
              <a:buNone/>
            </a:pPr>
            <a:r>
              <a:rPr lang="en-US" dirty="0" smtClean="0"/>
              <a:t>Second Vatican Council</a:t>
            </a:r>
          </a:p>
          <a:p>
            <a:r>
              <a:rPr lang="en-US" b="1" dirty="0" smtClean="0">
                <a:solidFill>
                  <a:srgbClr val="FF0000"/>
                </a:solidFill>
              </a:rPr>
              <a:t>Second</a:t>
            </a:r>
            <a:r>
              <a:rPr lang="en-US" dirty="0" smtClean="0"/>
              <a:t>: Vatican I convened in 1870 under Pope Pius IX, but never officially concluded due to war.</a:t>
            </a:r>
          </a:p>
          <a:p>
            <a:r>
              <a:rPr lang="en-US" b="1" dirty="0" smtClean="0">
                <a:solidFill>
                  <a:srgbClr val="00B050"/>
                </a:solidFill>
              </a:rPr>
              <a:t>Vatican</a:t>
            </a:r>
            <a:r>
              <a:rPr lang="en-US" dirty="0" smtClean="0"/>
              <a:t>: Location of the council</a:t>
            </a:r>
            <a:endParaRPr lang="en-US" b="1" dirty="0" smtClean="0"/>
          </a:p>
          <a:p>
            <a:r>
              <a:rPr lang="en-US" b="1" dirty="0" smtClean="0">
                <a:solidFill>
                  <a:srgbClr val="7030A0"/>
                </a:solidFill>
              </a:rPr>
              <a:t>Council</a:t>
            </a:r>
            <a:r>
              <a:rPr lang="en-US" dirty="0" smtClean="0"/>
              <a:t>: “assembly of persons”  </a:t>
            </a:r>
          </a:p>
          <a:p>
            <a:pPr lvl="1"/>
            <a:r>
              <a:rPr lang="en-US" dirty="0" smtClean="0"/>
              <a:t>Vatican II was the 21</a:t>
            </a:r>
            <a:r>
              <a:rPr lang="en-US" baseline="30000" dirty="0" smtClean="0"/>
              <a:t>st</a:t>
            </a:r>
            <a:r>
              <a:rPr lang="en-US" dirty="0" smtClean="0"/>
              <a:t> ecumenical council in the history of the Catholic Church.</a:t>
            </a:r>
          </a:p>
          <a:p>
            <a:pPr lvl="1"/>
            <a:r>
              <a:rPr lang="en-US" dirty="0" smtClean="0"/>
              <a:t>“ecumenical” means “the entire Church”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Understanding of Church</a:t>
            </a:r>
            <a:endParaRPr lang="en-US" dirty="0"/>
          </a:p>
        </p:txBody>
      </p:sp>
      <p:sp>
        <p:nvSpPr>
          <p:cNvPr id="3" name="Content Placeholder 2"/>
          <p:cNvSpPr>
            <a:spLocks noGrp="1"/>
          </p:cNvSpPr>
          <p:nvPr>
            <p:ph sz="quarter" idx="1"/>
          </p:nvPr>
        </p:nvSpPr>
        <p:spPr/>
        <p:txBody>
          <a:bodyPr>
            <a:normAutofit/>
          </a:bodyPr>
          <a:lstStyle/>
          <a:p>
            <a:r>
              <a:rPr lang="en-US" dirty="0" smtClean="0"/>
              <a:t>Rights and authority of each bishop (</a:t>
            </a:r>
            <a:r>
              <a:rPr lang="en-US" i="1" dirty="0" smtClean="0"/>
              <a:t>as a bishop)</a:t>
            </a:r>
            <a:r>
              <a:rPr lang="en-US" dirty="0" smtClean="0"/>
              <a:t> was strongly stated. </a:t>
            </a:r>
          </a:p>
          <a:p>
            <a:pPr lvl="1"/>
            <a:r>
              <a:rPr lang="en-US" dirty="0" smtClean="0"/>
              <a:t>not just a more powerful priest; instead the priest received his authority from the bishop</a:t>
            </a:r>
          </a:p>
          <a:p>
            <a:pPr lvl="1"/>
            <a:r>
              <a:rPr lang="en-US" dirty="0" smtClean="0"/>
              <a:t>not subject the Curia; but a teacher of the faith in his own right</a:t>
            </a:r>
          </a:p>
          <a:p>
            <a:r>
              <a:rPr lang="en-US" dirty="0" smtClean="0"/>
              <a:t>An increased sense of shared authority or collegiality, among bishops and between them and the pope.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smtClean="0"/>
              <a:t>(3) Understanding of Church</a:t>
            </a:r>
            <a:endParaRPr lang="en-US" dirty="0"/>
          </a:p>
        </p:txBody>
      </p:sp>
      <p:sp>
        <p:nvSpPr>
          <p:cNvPr id="3" name="Content Placeholder 2"/>
          <p:cNvSpPr>
            <a:spLocks noGrp="1"/>
          </p:cNvSpPr>
          <p:nvPr>
            <p:ph sz="quarter" idx="1"/>
          </p:nvPr>
        </p:nvSpPr>
        <p:spPr/>
        <p:txBody>
          <a:bodyPr/>
          <a:lstStyle/>
          <a:p>
            <a:r>
              <a:rPr lang="en-US" dirty="0" smtClean="0"/>
              <a:t>Re-envisioning Religious Life</a:t>
            </a:r>
          </a:p>
          <a:p>
            <a:pPr lvl="1"/>
            <a:r>
              <a:rPr lang="en-US" dirty="0" smtClean="0"/>
              <a:t>Consecrated life—priests, deacons, brothers and sisters—were encouraged to institute reforms. </a:t>
            </a:r>
          </a:p>
          <a:p>
            <a:pPr lvl="1"/>
            <a:r>
              <a:rPr lang="en-US" dirty="0" smtClean="0"/>
              <a:t>Communities were encouraged to </a:t>
            </a:r>
          </a:p>
          <a:p>
            <a:pPr lvl="2"/>
            <a:r>
              <a:rPr lang="en-US" dirty="0" smtClean="0"/>
              <a:t>return to their roots and discern what their founders’ visions meant today</a:t>
            </a:r>
          </a:p>
          <a:p>
            <a:pPr lvl="2"/>
            <a:r>
              <a:rPr lang="en-US" dirty="0" smtClean="0"/>
              <a:t>engage in a period of experimentation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99600" y="5502869"/>
            <a:ext cx="7644400" cy="1019245"/>
          </a:xfrm>
        </p:spPr>
        <p:txBody>
          <a:bodyPr>
            <a:normAutofit fontScale="92500" lnSpcReduction="10000"/>
          </a:bodyPr>
          <a:lstStyle/>
          <a:p>
            <a:r>
              <a:rPr lang="en-US" dirty="0" smtClean="0"/>
              <a:t>Daughters of Charity traditional </a:t>
            </a:r>
            <a:r>
              <a:rPr lang="en-US" dirty="0" err="1" smtClean="0"/>
              <a:t>cornette</a:t>
            </a:r>
            <a:r>
              <a:rPr lang="en-US" dirty="0" smtClean="0"/>
              <a:t> was typical of habits common before the Council.  Impaired sight and hearing and made everyday tasks such as driving a car very difficult.  These habits were typically modeled on the medieval widow's attire; moving away from them was a visible result of the Council.</a:t>
            </a:r>
            <a:endParaRPr lang="en-US" dirty="0"/>
          </a:p>
        </p:txBody>
      </p:sp>
      <p:sp>
        <p:nvSpPr>
          <p:cNvPr id="4" name="Title 3"/>
          <p:cNvSpPr>
            <a:spLocks noGrp="1"/>
          </p:cNvSpPr>
          <p:nvPr>
            <p:ph type="title"/>
          </p:nvPr>
        </p:nvSpPr>
        <p:spPr/>
        <p:txBody>
          <a:bodyPr/>
          <a:lstStyle/>
          <a:p>
            <a:r>
              <a:rPr lang="en-US" dirty="0" smtClean="0"/>
              <a:t>The Habit</a:t>
            </a:r>
            <a:endParaRPr lang="en-US" dirty="0"/>
          </a:p>
        </p:txBody>
      </p:sp>
      <p:pic>
        <p:nvPicPr>
          <p:cNvPr id="7" name="Picture Placeholder 6" descr="cornette.jpg"/>
          <p:cNvPicPr>
            <a:picLocks noGrp="1" noChangeAspect="1"/>
          </p:cNvPicPr>
          <p:nvPr>
            <p:ph type="pic" idx="1"/>
          </p:nvPr>
        </p:nvPicPr>
        <p:blipFill>
          <a:blip r:embed="rId2" cstate="print"/>
          <a:srcRect t="6104" b="6104"/>
          <a:stretch>
            <a:fillRect/>
          </a:stretch>
        </p:blip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Understanding of Church</a:t>
            </a:r>
            <a:endParaRPr lang="en-US" dirty="0"/>
          </a:p>
        </p:txBody>
      </p:sp>
      <p:sp>
        <p:nvSpPr>
          <p:cNvPr id="3" name="Content Placeholder 2"/>
          <p:cNvSpPr>
            <a:spLocks noGrp="1"/>
          </p:cNvSpPr>
          <p:nvPr>
            <p:ph sz="quarter" idx="1"/>
          </p:nvPr>
        </p:nvSpPr>
        <p:spPr/>
        <p:txBody>
          <a:bodyPr>
            <a:normAutofit/>
          </a:bodyPr>
          <a:lstStyle/>
          <a:p>
            <a:r>
              <a:rPr lang="en-US" dirty="0" smtClean="0"/>
              <a:t>The </a:t>
            </a:r>
            <a:r>
              <a:rPr lang="en-US" b="1" cap="small" dirty="0" smtClean="0">
                <a:solidFill>
                  <a:srgbClr val="7030A0"/>
                </a:solidFill>
              </a:rPr>
              <a:t>Laity</a:t>
            </a:r>
            <a:r>
              <a:rPr lang="en-US" dirty="0" smtClean="0"/>
              <a:t> had the </a:t>
            </a:r>
            <a:r>
              <a:rPr lang="en-US" i="1" dirty="0" smtClean="0">
                <a:solidFill>
                  <a:srgbClr val="FF0000"/>
                </a:solidFill>
              </a:rPr>
              <a:t>right and responsibility to transform the world by their </a:t>
            </a:r>
            <a:r>
              <a:rPr lang="en-US" b="1" i="1" dirty="0" smtClean="0">
                <a:solidFill>
                  <a:srgbClr val="FF0000"/>
                </a:solidFill>
              </a:rPr>
              <a:t>baptism</a:t>
            </a:r>
            <a:r>
              <a:rPr lang="en-US" dirty="0" smtClean="0"/>
              <a:t>, not merely as assistants to priests.</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Liturgy</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Experience of Liturgy Before Vatican II</a:t>
            </a:r>
          </a:p>
          <a:p>
            <a:r>
              <a:rPr lang="en-US" dirty="0" smtClean="0"/>
              <a:t>As the Second Vatican Council opened, it had only been </a:t>
            </a:r>
            <a:r>
              <a:rPr lang="en-US" dirty="0" smtClean="0">
                <a:solidFill>
                  <a:srgbClr val="FF0000"/>
                </a:solidFill>
              </a:rPr>
              <a:t>60 years since Catholics had even been permitted to read the text of the Mass privately in their own language</a:t>
            </a:r>
          </a:p>
          <a:p>
            <a:r>
              <a:rPr lang="en-US" dirty="0" smtClean="0"/>
              <a:t>Translating the Mass had previously been </a:t>
            </a:r>
            <a:r>
              <a:rPr lang="en-US" dirty="0" smtClean="0">
                <a:solidFill>
                  <a:srgbClr val="FF0000"/>
                </a:solidFill>
              </a:rPr>
              <a:t>forbidden under pain of excommunication</a:t>
            </a:r>
            <a:r>
              <a:rPr lang="en-US" dirty="0" smtClean="0"/>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Liturgy</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Popularly belief – </a:t>
            </a:r>
            <a:r>
              <a:rPr lang="en-US" i="1" dirty="0" smtClean="0">
                <a:solidFill>
                  <a:srgbClr val="FF0000"/>
                </a:solidFill>
              </a:rPr>
              <a:t>Mass was the sole reserve of the priest, and the laity could only watch as passive spectators</a:t>
            </a:r>
            <a:r>
              <a:rPr lang="en-US" dirty="0" smtClean="0"/>
              <a:t>. </a:t>
            </a:r>
          </a:p>
          <a:p>
            <a:pPr lvl="1"/>
            <a:r>
              <a:rPr lang="en-US" dirty="0" smtClean="0"/>
              <a:t>Many considered the presence of the laity as optional </a:t>
            </a:r>
          </a:p>
          <a:p>
            <a:pPr lvl="1"/>
            <a:r>
              <a:rPr lang="en-US" dirty="0" smtClean="0"/>
              <a:t>Missal never mentioned the laity</a:t>
            </a:r>
          </a:p>
          <a:p>
            <a:pPr lvl="1"/>
            <a:r>
              <a:rPr lang="en-US" dirty="0" smtClean="0"/>
              <a:t>Many/most Masses were “private Masses” </a:t>
            </a:r>
          </a:p>
          <a:p>
            <a:pPr lvl="1"/>
            <a:r>
              <a:rPr lang="en-US" dirty="0" smtClean="0"/>
              <a:t>Sunday liturgical celebrations were silent and somber affairs</a:t>
            </a:r>
          </a:p>
          <a:p>
            <a:pPr lvl="2"/>
            <a:r>
              <a:rPr lang="en-US" dirty="0" smtClean="0"/>
              <a:t>The priest generally rushed through the Latin the people could neither hear nor understand</a:t>
            </a:r>
          </a:p>
          <a:p>
            <a:pPr lvl="1"/>
            <a:r>
              <a:rPr lang="en-US" dirty="0" smtClean="0"/>
              <a:t>During Mass the people would engage in private devotions or read books.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000" dirty="0" smtClean="0"/>
              <a:t>Priests offering "private Masses" without congregations prior to the Second Vatican Council. </a:t>
            </a:r>
            <a:endParaRPr lang="en-US" sz="2000" dirty="0"/>
          </a:p>
        </p:txBody>
      </p:sp>
      <p:pic>
        <p:nvPicPr>
          <p:cNvPr id="9" name="Picture Placeholder 8" descr="08_11_26_masses.jpg"/>
          <p:cNvPicPr>
            <a:picLocks noGrp="1" noChangeAspect="1"/>
          </p:cNvPicPr>
          <p:nvPr>
            <p:ph type="pic" idx="1"/>
          </p:nvPr>
        </p:nvPicPr>
        <p:blipFill>
          <a:blip r:embed="rId3" cstate="print"/>
          <a:stretch>
            <a:fillRect/>
          </a:stretch>
        </p:blipFill>
        <p:spPr>
          <a:xfrm>
            <a:off x="1583021" y="0"/>
            <a:ext cx="5324829" cy="454274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Liturgy</a:t>
            </a:r>
            <a:endParaRPr lang="en-US" dirty="0"/>
          </a:p>
        </p:txBody>
      </p:sp>
      <p:sp>
        <p:nvSpPr>
          <p:cNvPr id="3" name="Content Placeholder 2"/>
          <p:cNvSpPr>
            <a:spLocks noGrp="1"/>
          </p:cNvSpPr>
          <p:nvPr>
            <p:ph sz="quarter" idx="1"/>
          </p:nvPr>
        </p:nvSpPr>
        <p:spPr/>
        <p:txBody>
          <a:bodyPr>
            <a:normAutofit/>
          </a:bodyPr>
          <a:lstStyle/>
          <a:p>
            <a:r>
              <a:rPr lang="en-US" sz="2800" dirty="0" smtClean="0"/>
              <a:t>The Council decreed that the liturgy was celebrated for </a:t>
            </a:r>
            <a:r>
              <a:rPr lang="en-US" sz="2800" b="1" i="1" dirty="0" smtClean="0">
                <a:solidFill>
                  <a:srgbClr val="FF0000"/>
                </a:solidFill>
              </a:rPr>
              <a:t>all</a:t>
            </a:r>
            <a:r>
              <a:rPr lang="en-US" sz="2800" dirty="0" smtClean="0"/>
              <a:t> the </a:t>
            </a:r>
            <a:r>
              <a:rPr lang="en-US" sz="2800" b="1" dirty="0" smtClean="0">
                <a:solidFill>
                  <a:srgbClr val="7030A0"/>
                </a:solidFill>
              </a:rPr>
              <a:t>People of God</a:t>
            </a:r>
          </a:p>
          <a:p>
            <a:r>
              <a:rPr lang="en-US" sz="2800" dirty="0" smtClean="0">
                <a:solidFill>
                  <a:schemeClr val="tx1"/>
                </a:solidFill>
              </a:rPr>
              <a:t>All of the faithful are called to “</a:t>
            </a:r>
            <a:r>
              <a:rPr lang="en-US" sz="2800" b="1" i="1" dirty="0" smtClean="0">
                <a:solidFill>
                  <a:srgbClr val="00B050"/>
                </a:solidFill>
              </a:rPr>
              <a:t>fully conscious, and active participation in liturgical celebrations</a:t>
            </a:r>
            <a:r>
              <a:rPr lang="en-US" sz="2800" dirty="0" smtClean="0">
                <a:solidFill>
                  <a:schemeClr val="tx1"/>
                </a:solidFill>
              </a:rPr>
              <a:t>.” </a:t>
            </a:r>
            <a:endParaRPr lang="en-US" sz="2800" dirty="0" smtClean="0"/>
          </a:p>
          <a:p>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Liturgy</a:t>
            </a:r>
            <a:endParaRPr lang="en-US" dirty="0"/>
          </a:p>
        </p:txBody>
      </p:sp>
      <p:sp>
        <p:nvSpPr>
          <p:cNvPr id="3" name="Content Placeholder 2"/>
          <p:cNvSpPr>
            <a:spLocks noGrp="1"/>
          </p:cNvSpPr>
          <p:nvPr>
            <p:ph sz="quarter" idx="1"/>
          </p:nvPr>
        </p:nvSpPr>
        <p:spPr/>
        <p:txBody>
          <a:bodyPr>
            <a:normAutofit/>
          </a:bodyPr>
          <a:lstStyle/>
          <a:p>
            <a:r>
              <a:rPr lang="en-US" dirty="0" smtClean="0"/>
              <a:t>Private Masses were discouraged</a:t>
            </a:r>
          </a:p>
          <a:p>
            <a:r>
              <a:rPr lang="en-US" dirty="0" smtClean="0"/>
              <a:t>Priests were encouraged to adopt the ancient practice of “</a:t>
            </a:r>
            <a:r>
              <a:rPr lang="en-US" dirty="0" err="1" smtClean="0"/>
              <a:t>concelebration</a:t>
            </a:r>
            <a:r>
              <a:rPr lang="en-US" dirty="0" smtClean="0"/>
              <a:t>,” where more than one priest celebrated the same liturgy.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Liturgy</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old language of Father “</a:t>
            </a:r>
            <a:r>
              <a:rPr lang="en-US" i="1" dirty="0" smtClean="0">
                <a:solidFill>
                  <a:srgbClr val="FF0000"/>
                </a:solidFill>
              </a:rPr>
              <a:t>saying</a:t>
            </a:r>
            <a:r>
              <a:rPr lang="en-US" dirty="0" smtClean="0"/>
              <a:t>” Mass and the people “</a:t>
            </a:r>
            <a:r>
              <a:rPr lang="en-US" i="1" dirty="0" smtClean="0">
                <a:solidFill>
                  <a:srgbClr val="FF0000"/>
                </a:solidFill>
              </a:rPr>
              <a:t>hearing</a:t>
            </a:r>
            <a:r>
              <a:rPr lang="en-US" dirty="0" smtClean="0"/>
              <a:t>”" Mass was dropped. </a:t>
            </a:r>
          </a:p>
          <a:p>
            <a:r>
              <a:rPr lang="en-US" dirty="0" smtClean="0"/>
              <a:t>The people of the world could now </a:t>
            </a:r>
            <a:r>
              <a:rPr lang="en-US" dirty="0" smtClean="0">
                <a:solidFill>
                  <a:srgbClr val="FF0000"/>
                </a:solidFill>
              </a:rPr>
              <a:t>join in celebrating Mass</a:t>
            </a:r>
            <a:r>
              <a:rPr lang="en-US" dirty="0" smtClean="0"/>
              <a:t> </a:t>
            </a:r>
            <a:r>
              <a:rPr lang="en-US" dirty="0" smtClean="0">
                <a:solidFill>
                  <a:srgbClr val="7030A0"/>
                </a:solidFill>
              </a:rPr>
              <a:t>in their own language</a:t>
            </a:r>
            <a:r>
              <a:rPr lang="en-US" dirty="0" smtClean="0"/>
              <a:t>. </a:t>
            </a:r>
          </a:p>
          <a:p>
            <a:r>
              <a:rPr lang="en-US" dirty="0" smtClean="0">
                <a:solidFill>
                  <a:srgbClr val="00B050"/>
                </a:solidFill>
              </a:rPr>
              <a:t>Modern music </a:t>
            </a:r>
            <a:r>
              <a:rPr lang="en-US" dirty="0" smtClean="0"/>
              <a:t>was encouraged over the pious 19th century music then common. </a:t>
            </a:r>
          </a:p>
          <a:p>
            <a:r>
              <a:rPr lang="en-US" dirty="0" smtClean="0">
                <a:solidFill>
                  <a:srgbClr val="7030A0"/>
                </a:solidFill>
              </a:rPr>
              <a:t>Lay people </a:t>
            </a:r>
            <a:r>
              <a:rPr lang="en-US" dirty="0" smtClean="0"/>
              <a:t>were given prominent </a:t>
            </a:r>
            <a:r>
              <a:rPr lang="en-US" dirty="0" smtClean="0">
                <a:solidFill>
                  <a:srgbClr val="7030A0"/>
                </a:solidFill>
              </a:rPr>
              <a:t>responsibilities in the celebration </a:t>
            </a:r>
            <a:r>
              <a:rPr lang="en-US" dirty="0" smtClean="0"/>
              <a:t>of the liturgy, such as public proclamation of the scripture.</a:t>
            </a:r>
          </a:p>
          <a:p>
            <a:r>
              <a:rPr lang="en-US" dirty="0" smtClean="0">
                <a:solidFill>
                  <a:srgbClr val="0070C0"/>
                </a:solidFill>
              </a:rPr>
              <a:t>The Rite of Christian Initiation of Adults (RCIA) </a:t>
            </a:r>
            <a:r>
              <a:rPr lang="en-US" dirty="0" smtClean="0"/>
              <a:t>was revived.</a:t>
            </a:r>
            <a:endParaRPr lang="en-US" dirty="0">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dirty="0" smtClean="0"/>
              <a:t>Photo from Catholic News Service.</a:t>
            </a:r>
          </a:p>
        </p:txBody>
      </p:sp>
      <p:sp>
        <p:nvSpPr>
          <p:cNvPr id="2" name="Title 1"/>
          <p:cNvSpPr>
            <a:spLocks noGrp="1"/>
          </p:cNvSpPr>
          <p:nvPr>
            <p:ph type="title"/>
          </p:nvPr>
        </p:nvSpPr>
        <p:spPr/>
        <p:txBody>
          <a:bodyPr>
            <a:normAutofit fontScale="90000"/>
          </a:bodyPr>
          <a:lstStyle/>
          <a:p>
            <a:r>
              <a:rPr lang="en-US" dirty="0" smtClean="0"/>
              <a:t>General Congregation meeting at the Second Vatican Council.</a:t>
            </a:r>
            <a:endParaRPr lang="en-US" dirty="0"/>
          </a:p>
        </p:txBody>
      </p:sp>
      <p:pic>
        <p:nvPicPr>
          <p:cNvPr id="4" name="Content Placeholder 3" descr="General Congregation meeting at the Second Vatican Council.jpg"/>
          <p:cNvPicPr>
            <a:picLocks noGrp="1" noChangeAspect="1"/>
          </p:cNvPicPr>
          <p:nvPr>
            <p:ph type="pic" idx="1"/>
          </p:nvPr>
        </p:nvPicPr>
        <p:blipFill>
          <a:blip r:embed="rId3" cstate="print"/>
          <a:srcRect t="5611" b="5611"/>
          <a:stretch>
            <a:fillRect/>
          </a:stretch>
        </p:blip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Scripture</a:t>
            </a:r>
            <a:endParaRPr lang="en-US" dirty="0"/>
          </a:p>
        </p:txBody>
      </p:sp>
      <p:sp>
        <p:nvSpPr>
          <p:cNvPr id="3" name="Content Placeholder 2"/>
          <p:cNvSpPr>
            <a:spLocks noGrp="1"/>
          </p:cNvSpPr>
          <p:nvPr>
            <p:ph sz="quarter" idx="1"/>
          </p:nvPr>
        </p:nvSpPr>
        <p:spPr/>
        <p:txBody>
          <a:bodyPr>
            <a:normAutofit/>
          </a:bodyPr>
          <a:lstStyle/>
          <a:p>
            <a:r>
              <a:rPr lang="en-US" dirty="0" smtClean="0"/>
              <a:t>At the time of Reformation (which started in 1517), the hierarchy had been wary of encouraging the faithful to read Scripture </a:t>
            </a:r>
          </a:p>
          <a:p>
            <a:pPr lvl="1"/>
            <a:r>
              <a:rPr lang="en-US" i="1" dirty="0" smtClean="0"/>
              <a:t>…for fear they would misinterpret it.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Scripture</a:t>
            </a:r>
            <a:endParaRPr lang="en-US" dirty="0"/>
          </a:p>
        </p:txBody>
      </p:sp>
      <p:sp>
        <p:nvSpPr>
          <p:cNvPr id="3" name="Content Placeholder 2"/>
          <p:cNvSpPr>
            <a:spLocks noGrp="1"/>
          </p:cNvSpPr>
          <p:nvPr>
            <p:ph sz="quarter" idx="1"/>
          </p:nvPr>
        </p:nvSpPr>
        <p:spPr/>
        <p:txBody>
          <a:bodyPr/>
          <a:lstStyle/>
          <a:p>
            <a:r>
              <a:rPr lang="en-US" dirty="0" smtClean="0"/>
              <a:t>Since Trent (1545-1563) there had been growing comfort with the reading of Scripture</a:t>
            </a:r>
          </a:p>
          <a:p>
            <a:pPr lvl="1"/>
            <a:r>
              <a:rPr lang="en-US" dirty="0" smtClean="0"/>
              <a:t>John Carroll (1</a:t>
            </a:r>
            <a:r>
              <a:rPr lang="en-US" baseline="30000" dirty="0" smtClean="0"/>
              <a:t>st</a:t>
            </a:r>
            <a:r>
              <a:rPr lang="en-US" dirty="0" smtClean="0"/>
              <a:t> American Catholic bishop, died 1815) was a great </a:t>
            </a:r>
            <a:r>
              <a:rPr lang="en-US" dirty="0" smtClean="0">
                <a:solidFill>
                  <a:srgbClr val="FF0000"/>
                </a:solidFill>
              </a:rPr>
              <a:t>proponent of scripture </a:t>
            </a:r>
            <a:r>
              <a:rPr lang="en-US" dirty="0" smtClean="0"/>
              <a:t>and worked tirelessly to ensue that </a:t>
            </a:r>
            <a:r>
              <a:rPr lang="en-US" dirty="0" smtClean="0">
                <a:solidFill>
                  <a:srgbClr val="0070C0"/>
                </a:solidFill>
              </a:rPr>
              <a:t>every American Catholic household could obtain a Bible</a:t>
            </a:r>
            <a:r>
              <a:rPr lang="en-US" dirty="0" smtClean="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Scripture</a:t>
            </a:r>
            <a:endParaRPr lang="en-US" dirty="0"/>
          </a:p>
        </p:txBody>
      </p:sp>
      <p:sp>
        <p:nvSpPr>
          <p:cNvPr id="3" name="Content Placeholder 2"/>
          <p:cNvSpPr>
            <a:spLocks noGrp="1"/>
          </p:cNvSpPr>
          <p:nvPr>
            <p:ph sz="quarter" idx="1"/>
          </p:nvPr>
        </p:nvSpPr>
        <p:spPr/>
        <p:txBody>
          <a:bodyPr/>
          <a:lstStyle/>
          <a:p>
            <a:pPr marL="0"/>
            <a:r>
              <a:rPr lang="en-US" dirty="0" smtClean="0"/>
              <a:t>In the decades preceding Vatican II, Catholic Scripture scholars had been advocating a move </a:t>
            </a:r>
            <a:r>
              <a:rPr lang="en-US" b="1" i="1" dirty="0" smtClean="0">
                <a:solidFill>
                  <a:srgbClr val="FF0000"/>
                </a:solidFill>
              </a:rPr>
              <a:t>away </a:t>
            </a:r>
            <a:r>
              <a:rPr lang="en-US" dirty="0" smtClean="0"/>
              <a:t>from a </a:t>
            </a:r>
            <a:r>
              <a:rPr lang="en-US" dirty="0" smtClean="0">
                <a:solidFill>
                  <a:srgbClr val="FF0000"/>
                </a:solidFill>
              </a:rPr>
              <a:t>literalistic interpretation </a:t>
            </a:r>
            <a:r>
              <a:rPr lang="en-US" dirty="0" smtClean="0"/>
              <a:t>of Scripture </a:t>
            </a:r>
            <a:r>
              <a:rPr lang="en-US" b="1" i="1" dirty="0" smtClean="0">
                <a:solidFill>
                  <a:srgbClr val="0070C0"/>
                </a:solidFill>
              </a:rPr>
              <a:t>toward</a:t>
            </a:r>
            <a:r>
              <a:rPr lang="en-US" dirty="0" smtClean="0"/>
              <a:t> a </a:t>
            </a:r>
            <a:r>
              <a:rPr lang="en-US" dirty="0" smtClean="0">
                <a:solidFill>
                  <a:srgbClr val="0070C0"/>
                </a:solidFill>
              </a:rPr>
              <a:t>more historical critical method</a:t>
            </a:r>
            <a:r>
              <a:rPr lang="en-US" dirty="0" smtClean="0"/>
              <a:t>. </a:t>
            </a:r>
          </a:p>
          <a:p>
            <a:pPr marL="274320" lvl="1"/>
            <a:r>
              <a:rPr lang="en-US" dirty="0" smtClean="0"/>
              <a:t>Pius XII had embraced this new approach.</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Scripture</a:t>
            </a:r>
            <a:endParaRPr lang="en-US" dirty="0"/>
          </a:p>
        </p:txBody>
      </p:sp>
      <p:sp>
        <p:nvSpPr>
          <p:cNvPr id="3" name="Content Placeholder 2"/>
          <p:cNvSpPr>
            <a:spLocks noGrp="1"/>
          </p:cNvSpPr>
          <p:nvPr>
            <p:ph sz="quarter" idx="1"/>
          </p:nvPr>
        </p:nvSpPr>
        <p:spPr/>
        <p:txBody>
          <a:bodyPr/>
          <a:lstStyle/>
          <a:p>
            <a:r>
              <a:rPr lang="en-US" dirty="0" smtClean="0"/>
              <a:t>The Council Fathers </a:t>
            </a:r>
            <a:r>
              <a:rPr lang="en-US" b="1" i="1" dirty="0" smtClean="0">
                <a:solidFill>
                  <a:srgbClr val="FF0000"/>
                </a:solidFill>
              </a:rPr>
              <a:t>rejection of biblical fundamentalism and literalism </a:t>
            </a:r>
            <a:r>
              <a:rPr lang="en-US" dirty="0" smtClean="0"/>
              <a:t>as the only way to interpret Scripture was a continuation of a long-coming shift in thinking.</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Scripture</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Vatican II </a:t>
            </a:r>
          </a:p>
          <a:p>
            <a:r>
              <a:rPr lang="en-US" dirty="0" smtClean="0"/>
              <a:t>Encouraged </a:t>
            </a:r>
            <a:r>
              <a:rPr lang="en-US" b="1" i="1" dirty="0" smtClean="0">
                <a:solidFill>
                  <a:srgbClr val="FF0000"/>
                </a:solidFill>
              </a:rPr>
              <a:t>greater familiarity with Scripture </a:t>
            </a:r>
          </a:p>
          <a:p>
            <a:r>
              <a:rPr lang="en-US" dirty="0" smtClean="0"/>
              <a:t>Ensured that the riches of Scripture would be more lavishly shared in the liturgy. </a:t>
            </a:r>
          </a:p>
          <a:p>
            <a:pPr lvl="1"/>
            <a:r>
              <a:rPr lang="en-US" dirty="0" smtClean="0"/>
              <a:t>More Old Testament, More of the New Testament</a:t>
            </a:r>
          </a:p>
          <a:p>
            <a:r>
              <a:rPr lang="en-US" dirty="0" smtClean="0"/>
              <a:t>Rejected a then-common idea of revelation as having two sources: Scripture and Tradition</a:t>
            </a:r>
          </a:p>
          <a:p>
            <a:pPr lvl="1"/>
            <a:r>
              <a:rPr lang="en-US" dirty="0" smtClean="0"/>
              <a:t>Rather: Scripture and Tradition were two complementary forms of a single revelation.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The 16 documents of Vatican II</a:t>
            </a:r>
            <a:endParaRPr lang="en-US" dirty="0"/>
          </a:p>
        </p:txBody>
      </p:sp>
      <p:sp>
        <p:nvSpPr>
          <p:cNvPr id="2" name="Title 1"/>
          <p:cNvSpPr>
            <a:spLocks noGrp="1"/>
          </p:cNvSpPr>
          <p:nvPr>
            <p:ph type="title"/>
          </p:nvPr>
        </p:nvSpPr>
        <p:spPr/>
        <p:txBody>
          <a:bodyPr>
            <a:noAutofit/>
          </a:bodyPr>
          <a:lstStyle/>
          <a:p>
            <a:r>
              <a:rPr lang="en-US" sz="4000" dirty="0" smtClean="0"/>
              <a:t>The </a:t>
            </a:r>
            <a:r>
              <a:rPr lang="en-US" sz="4000" dirty="0" err="1" smtClean="0"/>
              <a:t>Conciliar</a:t>
            </a:r>
            <a:r>
              <a:rPr lang="en-US" sz="4000" dirty="0" smtClean="0"/>
              <a:t> Documents</a:t>
            </a:r>
            <a:endParaRPr lang="en-US" sz="4000"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Conciliar</a:t>
            </a:r>
            <a:r>
              <a:rPr lang="en-US" dirty="0" smtClean="0"/>
              <a:t> Documents</a:t>
            </a:r>
            <a:endParaRPr lang="en-US" dirty="0"/>
          </a:p>
        </p:txBody>
      </p:sp>
      <p:sp>
        <p:nvSpPr>
          <p:cNvPr id="3" name="Content Placeholder 2"/>
          <p:cNvSpPr>
            <a:spLocks noGrp="1"/>
          </p:cNvSpPr>
          <p:nvPr>
            <p:ph sz="quarter" idx="1"/>
          </p:nvPr>
        </p:nvSpPr>
        <p:spPr/>
        <p:txBody>
          <a:bodyPr>
            <a:normAutofit/>
          </a:bodyPr>
          <a:lstStyle/>
          <a:p>
            <a:r>
              <a:rPr lang="en-US" b="1" u="sng" dirty="0" smtClean="0"/>
              <a:t>What</a:t>
            </a:r>
            <a:r>
              <a:rPr lang="en-US" dirty="0" smtClean="0"/>
              <a:t>: records Council teachings</a:t>
            </a:r>
          </a:p>
          <a:p>
            <a:r>
              <a:rPr lang="en-US" b="1" u="sng" dirty="0" smtClean="0"/>
              <a:t>Tone</a:t>
            </a:r>
            <a:r>
              <a:rPr lang="en-US" dirty="0" smtClean="0"/>
              <a:t>: notable departure from past Church documents</a:t>
            </a:r>
          </a:p>
          <a:p>
            <a:pPr lvl="1"/>
            <a:r>
              <a:rPr lang="en-US" dirty="0" smtClean="0"/>
              <a:t>Rejected a tradition of confrontational, damning language</a:t>
            </a:r>
          </a:p>
          <a:p>
            <a:pPr lvl="1"/>
            <a:r>
              <a:rPr lang="en-US" dirty="0" smtClean="0"/>
              <a:t>Style of Fathers of the Church (Patristic Era)</a:t>
            </a:r>
          </a:p>
          <a:p>
            <a:pPr lvl="1"/>
            <a:r>
              <a:rPr lang="en-US" dirty="0" smtClean="0"/>
              <a:t>Extensive use of Scripture</a:t>
            </a:r>
          </a:p>
          <a:p>
            <a:pPr lvl="2"/>
            <a:r>
              <a:rPr lang="en-US" dirty="0" smtClean="0"/>
              <a:t>Not as justifying proof texts</a:t>
            </a:r>
          </a:p>
          <a:p>
            <a:pPr lvl="2"/>
            <a:r>
              <a:rPr lang="en-US" dirty="0" smtClean="0"/>
              <a:t>As </a:t>
            </a:r>
            <a:r>
              <a:rPr lang="en-US" b="1" i="1" dirty="0" smtClean="0">
                <a:solidFill>
                  <a:srgbClr val="FF0000"/>
                </a:solidFill>
              </a:rPr>
              <a:t>starting points for teachings</a:t>
            </a: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t>
            </a:r>
            <a:r>
              <a:rPr lang="en-US" dirty="0" err="1" smtClean="0"/>
              <a:t>Conciliar</a:t>
            </a:r>
            <a:r>
              <a:rPr lang="en-US" dirty="0" smtClean="0"/>
              <a:t> Documents</a:t>
            </a:r>
            <a:endParaRPr lang="en-US" dirty="0"/>
          </a:p>
        </p:txBody>
      </p:sp>
      <p:sp>
        <p:nvSpPr>
          <p:cNvPr id="6" name="Content Placeholder 5"/>
          <p:cNvSpPr>
            <a:spLocks noGrp="1"/>
          </p:cNvSpPr>
          <p:nvPr>
            <p:ph sz="quarter" idx="1"/>
          </p:nvPr>
        </p:nvSpPr>
        <p:spPr>
          <a:xfrm>
            <a:off x="457200" y="1525235"/>
            <a:ext cx="8492970" cy="4937760"/>
          </a:xfrm>
        </p:spPr>
        <p:txBody>
          <a:bodyPr>
            <a:normAutofit/>
          </a:bodyPr>
          <a:lstStyle/>
          <a:p>
            <a:pPr>
              <a:buNone/>
            </a:pPr>
            <a:r>
              <a:rPr lang="en-US" b="1" u="sng" dirty="0" smtClean="0"/>
              <a:t>Four Constitutions</a:t>
            </a:r>
            <a:r>
              <a:rPr lang="en-US" dirty="0" smtClean="0"/>
              <a:t>	</a:t>
            </a:r>
            <a:r>
              <a:rPr lang="en-US" dirty="0" smtClean="0">
                <a:solidFill>
                  <a:srgbClr val="FF0000"/>
                </a:solidFill>
              </a:rPr>
              <a:t>(1) </a:t>
            </a:r>
            <a:r>
              <a:rPr lang="en-US" i="1" dirty="0" smtClean="0">
                <a:solidFill>
                  <a:srgbClr val="FF0000"/>
                </a:solidFill>
              </a:rPr>
              <a:t>Dei Verbum </a:t>
            </a:r>
            <a:endParaRPr lang="en-US" dirty="0" smtClean="0">
              <a:solidFill>
                <a:srgbClr val="FF0000"/>
              </a:solidFill>
            </a:endParaRPr>
          </a:p>
          <a:p>
            <a:r>
              <a:rPr lang="en-US" sz="2800" dirty="0" smtClean="0"/>
              <a:t>Dogmatic Constitution on Divine Revelation</a:t>
            </a:r>
          </a:p>
          <a:p>
            <a:pPr lvl="1"/>
            <a:r>
              <a:rPr lang="en-US" sz="2400" dirty="0" smtClean="0"/>
              <a:t>November 18, 1965</a:t>
            </a:r>
          </a:p>
          <a:p>
            <a:r>
              <a:rPr lang="en-US" sz="2800" dirty="0" smtClean="0"/>
              <a:t>Intertwined relationships of Revelation, Tradition &amp; Scripture</a:t>
            </a:r>
          </a:p>
        </p:txBody>
      </p:sp>
      <p:pic>
        <p:nvPicPr>
          <p:cNvPr id="4098" name="Picture 2"/>
          <p:cNvPicPr>
            <a:picLocks noChangeAspect="1" noChangeArrowheads="1"/>
          </p:cNvPicPr>
          <p:nvPr/>
        </p:nvPicPr>
        <p:blipFill>
          <a:blip r:embed="rId3" cstate="print"/>
          <a:srcRect l="10506" t="14992" r="11993" b="39722"/>
          <a:stretch>
            <a:fillRect/>
          </a:stretch>
        </p:blipFill>
        <p:spPr bwMode="auto">
          <a:xfrm>
            <a:off x="24515" y="2595046"/>
            <a:ext cx="9119485" cy="426295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t>
            </a:r>
            <a:r>
              <a:rPr lang="en-US" dirty="0" err="1" smtClean="0"/>
              <a:t>Conciliar</a:t>
            </a:r>
            <a:r>
              <a:rPr lang="en-US" dirty="0" smtClean="0"/>
              <a:t> Documents</a:t>
            </a:r>
            <a:endParaRPr lang="en-US" dirty="0"/>
          </a:p>
        </p:txBody>
      </p:sp>
      <p:sp>
        <p:nvSpPr>
          <p:cNvPr id="6" name="Content Placeholder 5"/>
          <p:cNvSpPr>
            <a:spLocks noGrp="1"/>
          </p:cNvSpPr>
          <p:nvPr>
            <p:ph sz="quarter" idx="1"/>
          </p:nvPr>
        </p:nvSpPr>
        <p:spPr>
          <a:xfrm>
            <a:off x="462665" y="1547155"/>
            <a:ext cx="8229600" cy="5051770"/>
          </a:xfrm>
        </p:spPr>
        <p:txBody>
          <a:bodyPr>
            <a:normAutofit fontScale="92500" lnSpcReduction="20000"/>
          </a:bodyPr>
          <a:lstStyle/>
          <a:p>
            <a:pPr>
              <a:buNone/>
            </a:pPr>
            <a:r>
              <a:rPr lang="en-US" b="1" u="sng" dirty="0" smtClean="0"/>
              <a:t>Four Constitutions</a:t>
            </a:r>
            <a:r>
              <a:rPr lang="en-US" dirty="0" smtClean="0"/>
              <a:t>	</a:t>
            </a:r>
            <a:r>
              <a:rPr lang="en-US" dirty="0" smtClean="0">
                <a:solidFill>
                  <a:srgbClr val="FF0000"/>
                </a:solidFill>
              </a:rPr>
              <a:t> (2) </a:t>
            </a:r>
            <a:r>
              <a:rPr lang="en-US" i="1" dirty="0" smtClean="0">
                <a:solidFill>
                  <a:srgbClr val="FF0000"/>
                </a:solidFill>
              </a:rPr>
              <a:t>Lumen </a:t>
            </a:r>
            <a:r>
              <a:rPr lang="en-US" i="1" dirty="0" err="1" smtClean="0">
                <a:solidFill>
                  <a:srgbClr val="FF0000"/>
                </a:solidFill>
              </a:rPr>
              <a:t>Gentium</a:t>
            </a:r>
            <a:endParaRPr lang="en-US" i="1" dirty="0" smtClean="0">
              <a:solidFill>
                <a:srgbClr val="FF0000"/>
              </a:solidFill>
            </a:endParaRPr>
          </a:p>
          <a:p>
            <a:r>
              <a:rPr lang="en-US" dirty="0" smtClean="0"/>
              <a:t>Dogmatic Constitution on the Church</a:t>
            </a:r>
          </a:p>
          <a:p>
            <a:pPr lvl="1"/>
            <a:r>
              <a:rPr lang="en-US" dirty="0" smtClean="0"/>
              <a:t>November 21, 1964</a:t>
            </a:r>
          </a:p>
          <a:p>
            <a:r>
              <a:rPr lang="en-US" dirty="0" smtClean="0"/>
              <a:t>“Christ is the light of nations and consequently this sacred Council ardently desires to bring to all humanity that light of Christ which shines out visibly from the Church.” (1)</a:t>
            </a:r>
          </a:p>
          <a:p>
            <a:r>
              <a:rPr lang="en-US" dirty="0" smtClean="0"/>
              <a:t>The Church is </a:t>
            </a:r>
            <a:r>
              <a:rPr lang="en-US" b="1" i="1" dirty="0" smtClean="0">
                <a:solidFill>
                  <a:srgbClr val="7030A0"/>
                </a:solidFill>
              </a:rPr>
              <a:t>not</a:t>
            </a:r>
            <a:r>
              <a:rPr lang="en-US" dirty="0" smtClean="0"/>
              <a:t> merely an institution, </a:t>
            </a:r>
            <a:r>
              <a:rPr lang="en-US" b="1" i="1" dirty="0" smtClean="0">
                <a:solidFill>
                  <a:srgbClr val="7030A0"/>
                </a:solidFill>
              </a:rPr>
              <a:t>not</a:t>
            </a:r>
            <a:r>
              <a:rPr lang="en-US" dirty="0" smtClean="0"/>
              <a:t> a ticket to salvation, </a:t>
            </a:r>
            <a:r>
              <a:rPr lang="en-US" b="1" i="1" dirty="0" smtClean="0">
                <a:solidFill>
                  <a:srgbClr val="7030A0"/>
                </a:solidFill>
              </a:rPr>
              <a:t>not</a:t>
            </a:r>
            <a:r>
              <a:rPr lang="en-US" dirty="0" smtClean="0"/>
              <a:t> out to condemn, be #1, </a:t>
            </a:r>
            <a:r>
              <a:rPr lang="en-US" b="1" i="1" dirty="0" smtClean="0">
                <a:solidFill>
                  <a:srgbClr val="7030A0"/>
                </a:solidFill>
              </a:rPr>
              <a:t>nor</a:t>
            </a:r>
            <a:r>
              <a:rPr lang="en-US" dirty="0" smtClean="0"/>
              <a:t> instill fear.</a:t>
            </a:r>
          </a:p>
          <a:p>
            <a:r>
              <a:rPr lang="en-US" dirty="0" smtClean="0"/>
              <a:t>The Church </a:t>
            </a:r>
            <a:r>
              <a:rPr lang="en-US" b="1" u="sng" dirty="0" smtClean="0"/>
              <a:t>is</a:t>
            </a:r>
            <a:r>
              <a:rPr lang="en-US" dirty="0" smtClean="0"/>
              <a:t> </a:t>
            </a:r>
            <a:r>
              <a:rPr lang="en-US" b="1" i="1" dirty="0" smtClean="0">
                <a:solidFill>
                  <a:srgbClr val="FF0000"/>
                </a:solidFill>
              </a:rPr>
              <a:t>a community that carries the light of Christ on its face</a:t>
            </a:r>
            <a:r>
              <a:rPr lang="en-US" dirty="0" smtClean="0"/>
              <a:t>.</a:t>
            </a:r>
          </a:p>
          <a:p>
            <a:r>
              <a:rPr lang="en-US" dirty="0" smtClean="0"/>
              <a:t>The Church </a:t>
            </a:r>
            <a:r>
              <a:rPr lang="en-US" b="1" u="sng" dirty="0" smtClean="0"/>
              <a:t>is</a:t>
            </a:r>
            <a:r>
              <a:rPr lang="en-US" dirty="0" smtClean="0"/>
              <a:t> the “</a:t>
            </a:r>
            <a:r>
              <a:rPr lang="en-US" b="1" i="1" dirty="0" smtClean="0">
                <a:solidFill>
                  <a:srgbClr val="00B050"/>
                </a:solidFill>
              </a:rPr>
              <a:t>People of God</a:t>
            </a:r>
            <a:r>
              <a:rPr lang="en-US" dirty="0" smtClean="0"/>
              <a:t>”</a:t>
            </a:r>
          </a:p>
          <a:p>
            <a:pPr lvl="1"/>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t>
            </a:r>
            <a:r>
              <a:rPr lang="en-US" dirty="0" err="1" smtClean="0"/>
              <a:t>Conciliar</a:t>
            </a:r>
            <a:r>
              <a:rPr lang="en-US" dirty="0" smtClean="0"/>
              <a:t> Documents</a:t>
            </a:r>
            <a:endParaRPr lang="en-US" dirty="0"/>
          </a:p>
        </p:txBody>
      </p:sp>
      <p:sp>
        <p:nvSpPr>
          <p:cNvPr id="6" name="Content Placeholder 5"/>
          <p:cNvSpPr>
            <a:spLocks noGrp="1"/>
          </p:cNvSpPr>
          <p:nvPr>
            <p:ph sz="quarter" idx="1"/>
          </p:nvPr>
        </p:nvSpPr>
        <p:spPr>
          <a:xfrm>
            <a:off x="301774" y="1623965"/>
            <a:ext cx="8686801" cy="4937760"/>
          </a:xfrm>
        </p:spPr>
        <p:txBody>
          <a:bodyPr>
            <a:normAutofit fontScale="62500" lnSpcReduction="20000"/>
          </a:bodyPr>
          <a:lstStyle/>
          <a:p>
            <a:pPr>
              <a:buNone/>
            </a:pPr>
            <a:r>
              <a:rPr lang="en-US" sz="4500" b="1" u="sng" dirty="0" smtClean="0"/>
              <a:t>Four Constitutions</a:t>
            </a:r>
            <a:r>
              <a:rPr lang="en-US" sz="4500" dirty="0" smtClean="0"/>
              <a:t>	</a:t>
            </a:r>
            <a:r>
              <a:rPr lang="en-US" sz="4500" dirty="0" smtClean="0">
                <a:solidFill>
                  <a:srgbClr val="FF0000"/>
                </a:solidFill>
              </a:rPr>
              <a:t>(3) </a:t>
            </a:r>
            <a:r>
              <a:rPr lang="en-US" sz="4500" i="1" dirty="0" err="1" smtClean="0">
                <a:solidFill>
                  <a:srgbClr val="FF0000"/>
                </a:solidFill>
              </a:rPr>
              <a:t>Gaudium</a:t>
            </a:r>
            <a:r>
              <a:rPr lang="en-US" sz="4500" i="1" dirty="0" smtClean="0">
                <a:solidFill>
                  <a:srgbClr val="FF0000"/>
                </a:solidFill>
              </a:rPr>
              <a:t> et </a:t>
            </a:r>
            <a:r>
              <a:rPr lang="en-US" sz="4500" i="1" dirty="0" err="1" smtClean="0">
                <a:solidFill>
                  <a:srgbClr val="FF0000"/>
                </a:solidFill>
              </a:rPr>
              <a:t>Spes</a:t>
            </a:r>
            <a:r>
              <a:rPr lang="en-US" sz="4500" i="1" dirty="0" smtClean="0">
                <a:solidFill>
                  <a:srgbClr val="FF0000"/>
                </a:solidFill>
              </a:rPr>
              <a:t> </a:t>
            </a:r>
            <a:endParaRPr lang="en-US" sz="4500" dirty="0" smtClean="0">
              <a:solidFill>
                <a:srgbClr val="FF0000"/>
              </a:solidFill>
            </a:endParaRPr>
          </a:p>
          <a:p>
            <a:r>
              <a:rPr lang="en-US" sz="3800" dirty="0" smtClean="0"/>
              <a:t>Pastoral Constitution on the Church in the Modern World</a:t>
            </a:r>
          </a:p>
          <a:p>
            <a:pPr lvl="1"/>
            <a:r>
              <a:rPr lang="en-US" sz="3800" dirty="0" smtClean="0"/>
              <a:t>December 7, 1965</a:t>
            </a:r>
          </a:p>
          <a:p>
            <a:r>
              <a:rPr lang="en-US" sz="3800" dirty="0" smtClean="0"/>
              <a:t>“The joys and hopes, the grief and anguish of the people of our time, especially of those who are poor or afflicted, are the joys and hopes, the grief and anguish of the followers of Christ as well.” (1)</a:t>
            </a:r>
          </a:p>
          <a:p>
            <a:r>
              <a:rPr lang="en-US" sz="3800" dirty="0" smtClean="0"/>
              <a:t>Desire to engage in conversation with the entire human family so that the Church can help shed light on the human mystery and cooperate in solving contemporary problems. </a:t>
            </a:r>
          </a:p>
          <a:p>
            <a:pPr lvl="1"/>
            <a:r>
              <a:rPr lang="en-US" sz="3800" dirty="0" smtClean="0"/>
              <a:t>Addressed to Catholics, to all Christians, and to the whole of humanity.</a:t>
            </a:r>
          </a:p>
          <a:p>
            <a:r>
              <a:rPr lang="en-US" sz="3800" dirty="0" smtClean="0"/>
              <a:t>The Church has the duty of scrutinizing the </a:t>
            </a:r>
            <a:r>
              <a:rPr lang="en-US" sz="3800" b="1" i="1" dirty="0" smtClean="0">
                <a:solidFill>
                  <a:srgbClr val="FF0000"/>
                </a:solidFill>
              </a:rPr>
              <a:t>signs of the times </a:t>
            </a:r>
            <a:r>
              <a:rPr lang="en-US" sz="3800" dirty="0" smtClean="0"/>
              <a:t>and of interpreting them in the light of the Gospel.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Basics</a:t>
            </a:r>
            <a:endParaRPr lang="en-US" dirty="0"/>
          </a:p>
        </p:txBody>
      </p:sp>
      <p:sp>
        <p:nvSpPr>
          <p:cNvPr id="2" name="Content Placeholder 1"/>
          <p:cNvSpPr>
            <a:spLocks noGrp="1"/>
          </p:cNvSpPr>
          <p:nvPr>
            <p:ph sz="quarter" idx="1"/>
          </p:nvPr>
        </p:nvSpPr>
        <p:spPr/>
        <p:txBody>
          <a:bodyPr>
            <a:normAutofit/>
          </a:bodyPr>
          <a:lstStyle/>
          <a:p>
            <a:r>
              <a:rPr lang="en-US" dirty="0" smtClean="0"/>
              <a:t>The Council was guided by two main principles: </a:t>
            </a:r>
          </a:p>
          <a:p>
            <a:r>
              <a:rPr lang="en-US" b="1" i="1" dirty="0" smtClean="0">
                <a:solidFill>
                  <a:srgbClr val="7030A0"/>
                </a:solidFill>
              </a:rPr>
              <a:t>aggiornamento</a:t>
            </a:r>
            <a:r>
              <a:rPr lang="en-US" dirty="0" smtClean="0"/>
              <a:t>  </a:t>
            </a:r>
            <a:r>
              <a:rPr lang="en-US" sz="2400" dirty="0" smtClean="0"/>
              <a:t>(Italian for “updating”)</a:t>
            </a:r>
            <a:r>
              <a:rPr lang="en-US" sz="2800" dirty="0" smtClean="0"/>
              <a:t> </a:t>
            </a:r>
            <a:endParaRPr lang="en-US" dirty="0" smtClean="0"/>
          </a:p>
          <a:p>
            <a:r>
              <a:rPr lang="en-US" b="1" i="1" dirty="0" err="1" smtClean="0">
                <a:solidFill>
                  <a:srgbClr val="FF0000"/>
                </a:solidFill>
              </a:rPr>
              <a:t>ressourcement</a:t>
            </a:r>
            <a:r>
              <a:rPr lang="en-US" b="1" i="1" dirty="0" smtClean="0"/>
              <a:t>  </a:t>
            </a:r>
            <a:r>
              <a:rPr lang="en-US" sz="2400" dirty="0" smtClean="0"/>
              <a:t>(French for “going back to the sources”)  </a:t>
            </a:r>
            <a:endParaRPr lang="en-US" dirty="0" smtClean="0"/>
          </a:p>
          <a:p>
            <a:r>
              <a:rPr lang="en-US" dirty="0" smtClean="0"/>
              <a:t>The reforms </a:t>
            </a:r>
            <a:r>
              <a:rPr lang="en-US" b="1" i="1" dirty="0" smtClean="0">
                <a:solidFill>
                  <a:srgbClr val="FF0000"/>
                </a:solidFill>
              </a:rPr>
              <a:t>returned to more ancient practices </a:t>
            </a:r>
            <a:r>
              <a:rPr lang="en-US" dirty="0" smtClean="0"/>
              <a:t>and/or </a:t>
            </a:r>
            <a:r>
              <a:rPr lang="en-US" b="1" i="1" dirty="0" smtClean="0">
                <a:solidFill>
                  <a:srgbClr val="7030A0"/>
                </a:solidFill>
              </a:rPr>
              <a:t>took on modern practices and approaches</a:t>
            </a:r>
            <a:r>
              <a:rPr lang="en-US" dirty="0" smtClean="0"/>
              <a:t>. </a:t>
            </a:r>
          </a:p>
        </p:txBody>
      </p:sp>
      <p:pic>
        <p:nvPicPr>
          <p:cNvPr id="4" name="aggior01.wav">
            <a:hlinkClick r:id="" action="ppaction://media"/>
          </p:cNvPr>
          <p:cNvPicPr>
            <a:picLocks noRot="1" noChangeAspect="1"/>
          </p:cNvPicPr>
          <p:nvPr>
            <a:wavAudioFile r:embed="rId1" name="aggior01.wav"/>
          </p:nvPr>
        </p:nvPicPr>
        <p:blipFill>
          <a:blip r:embed="rId5" cstate="print"/>
          <a:stretch>
            <a:fillRect/>
          </a:stretch>
        </p:blipFill>
        <p:spPr>
          <a:xfrm>
            <a:off x="347450" y="2737710"/>
            <a:ext cx="304800" cy="304800"/>
          </a:xfrm>
          <a:prstGeom prst="rect">
            <a:avLst/>
          </a:prstGeom>
        </p:spPr>
      </p:pic>
      <p:pic>
        <p:nvPicPr>
          <p:cNvPr id="5" name="forvo_fr_592814.mp3">
            <a:hlinkClick r:id="" action="ppaction://media"/>
          </p:cNvPr>
          <p:cNvPicPr>
            <a:picLocks noRot="1" noChangeAspect="1"/>
          </p:cNvPicPr>
          <p:nvPr>
            <a:audioFile r:link="rId2"/>
          </p:nvPr>
        </p:nvPicPr>
        <p:blipFill>
          <a:blip r:embed="rId6" cstate="print"/>
          <a:stretch>
            <a:fillRect/>
          </a:stretch>
        </p:blipFill>
        <p:spPr>
          <a:xfrm>
            <a:off x="309045" y="327538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68"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476" fill="hold"/>
                                        <p:tgtEl>
                                          <p:spTgt spid="5"/>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t>
            </a:r>
            <a:r>
              <a:rPr lang="en-US" dirty="0" err="1" smtClean="0"/>
              <a:t>Conciliar</a:t>
            </a:r>
            <a:r>
              <a:rPr lang="en-US" dirty="0" smtClean="0"/>
              <a:t> Documents</a:t>
            </a:r>
            <a:endParaRPr lang="en-US" dirty="0"/>
          </a:p>
        </p:txBody>
      </p:sp>
      <p:sp>
        <p:nvSpPr>
          <p:cNvPr id="6" name="Content Placeholder 5"/>
          <p:cNvSpPr>
            <a:spLocks noGrp="1"/>
          </p:cNvSpPr>
          <p:nvPr>
            <p:ph sz="quarter" idx="1"/>
          </p:nvPr>
        </p:nvSpPr>
        <p:spPr>
          <a:xfrm>
            <a:off x="232235" y="1600200"/>
            <a:ext cx="8533813" cy="5054820"/>
          </a:xfrm>
        </p:spPr>
        <p:txBody>
          <a:bodyPr>
            <a:normAutofit/>
          </a:bodyPr>
          <a:lstStyle/>
          <a:p>
            <a:pPr>
              <a:buNone/>
            </a:pPr>
            <a:r>
              <a:rPr lang="en-US" b="1" u="sng" dirty="0" smtClean="0"/>
              <a:t>Four Constitutions</a:t>
            </a:r>
            <a:r>
              <a:rPr lang="en-US" dirty="0" smtClean="0"/>
              <a:t>	</a:t>
            </a:r>
            <a:r>
              <a:rPr lang="en-US" dirty="0" smtClean="0">
                <a:solidFill>
                  <a:srgbClr val="FF0000"/>
                </a:solidFill>
              </a:rPr>
              <a:t>(4) </a:t>
            </a:r>
            <a:r>
              <a:rPr lang="en-US" i="1" dirty="0" err="1" smtClean="0">
                <a:solidFill>
                  <a:srgbClr val="FF0000"/>
                </a:solidFill>
              </a:rPr>
              <a:t>Sacrosanctum</a:t>
            </a:r>
            <a:r>
              <a:rPr lang="en-US" i="1" dirty="0" smtClean="0">
                <a:solidFill>
                  <a:srgbClr val="FF0000"/>
                </a:solidFill>
              </a:rPr>
              <a:t> </a:t>
            </a:r>
            <a:r>
              <a:rPr lang="en-US" i="1" dirty="0" err="1" smtClean="0">
                <a:solidFill>
                  <a:srgbClr val="FF0000"/>
                </a:solidFill>
              </a:rPr>
              <a:t>Concilium</a:t>
            </a:r>
            <a:r>
              <a:rPr lang="en-US" i="1" dirty="0" smtClean="0">
                <a:solidFill>
                  <a:srgbClr val="FF0000"/>
                </a:solidFill>
              </a:rPr>
              <a:t> </a:t>
            </a:r>
          </a:p>
          <a:p>
            <a:r>
              <a:rPr lang="en-US" sz="2700" dirty="0" smtClean="0"/>
              <a:t>Constitution on the Sacred Liturgy</a:t>
            </a:r>
          </a:p>
          <a:p>
            <a:pPr lvl="1"/>
            <a:r>
              <a:rPr lang="en-US" sz="2400" dirty="0" smtClean="0"/>
              <a:t>December 4, 1963</a:t>
            </a:r>
          </a:p>
          <a:p>
            <a:r>
              <a:rPr lang="en-US" sz="2700" dirty="0" smtClean="0"/>
              <a:t>Discusses the </a:t>
            </a:r>
            <a:r>
              <a:rPr lang="en-US" sz="2700" b="1" dirty="0" smtClean="0">
                <a:solidFill>
                  <a:srgbClr val="00B050"/>
                </a:solidFill>
              </a:rPr>
              <a:t>nature of the sacred liturgy</a:t>
            </a:r>
            <a:r>
              <a:rPr lang="en-US" sz="2700" dirty="0" smtClean="0"/>
              <a:t>; offers </a:t>
            </a:r>
            <a:r>
              <a:rPr lang="en-US" sz="2700" b="1" dirty="0" smtClean="0">
                <a:solidFill>
                  <a:srgbClr val="0070C0"/>
                </a:solidFill>
              </a:rPr>
              <a:t>suggestions for liturgical reform</a:t>
            </a:r>
            <a:r>
              <a:rPr lang="en-US" sz="2700" dirty="0" smtClean="0"/>
              <a:t>; and describes the </a:t>
            </a:r>
            <a:r>
              <a:rPr lang="en-US" sz="2700" b="1" dirty="0" smtClean="0">
                <a:solidFill>
                  <a:srgbClr val="7030A0"/>
                </a:solidFill>
              </a:rPr>
              <a:t>riches</a:t>
            </a:r>
            <a:r>
              <a:rPr lang="en-US" sz="2700" dirty="0" smtClean="0"/>
              <a:t> of the Eucharistic mystery, the other sacraments, the Divine Office, the liturgical year, sacred music, and sacred art. </a:t>
            </a:r>
          </a:p>
          <a:p>
            <a:r>
              <a:rPr lang="en-US" sz="2700" dirty="0" smtClean="0">
                <a:solidFill>
                  <a:schemeClr val="tx1"/>
                </a:solidFill>
              </a:rPr>
              <a:t>All of the faithful are called to “</a:t>
            </a:r>
            <a:r>
              <a:rPr lang="en-US" sz="2700" b="1" i="1" dirty="0" smtClean="0">
                <a:solidFill>
                  <a:srgbClr val="FF0000"/>
                </a:solidFill>
              </a:rPr>
              <a:t>fully conscious, and active participation in liturgical celebrations</a:t>
            </a:r>
            <a:r>
              <a:rPr lang="en-US" sz="2700" dirty="0" smtClean="0">
                <a:solidFill>
                  <a:schemeClr val="tx1"/>
                </a:solidFill>
              </a:rPr>
              <a:t>.” </a:t>
            </a:r>
            <a:r>
              <a:rPr lang="en-US" sz="2400" dirty="0" smtClean="0">
                <a:solidFill>
                  <a:schemeClr val="tx1"/>
                </a:solidFill>
              </a:rPr>
              <a:t>(14)</a:t>
            </a:r>
            <a:endParaRPr lang="en-US" sz="27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Conciliar</a:t>
            </a:r>
            <a:r>
              <a:rPr lang="en-US" dirty="0" smtClean="0"/>
              <a:t> Documents</a:t>
            </a:r>
            <a:endParaRPr lang="en-US" dirty="0"/>
          </a:p>
        </p:txBody>
      </p:sp>
      <p:sp>
        <p:nvSpPr>
          <p:cNvPr id="3" name="Content Placeholder 2"/>
          <p:cNvSpPr>
            <a:spLocks noGrp="1"/>
          </p:cNvSpPr>
          <p:nvPr>
            <p:ph sz="quarter" idx="1"/>
          </p:nvPr>
        </p:nvSpPr>
        <p:spPr>
          <a:xfrm>
            <a:off x="347450" y="1600200"/>
            <a:ext cx="8418598" cy="5257800"/>
          </a:xfrm>
        </p:spPr>
        <p:txBody>
          <a:bodyPr>
            <a:normAutofit fontScale="55000" lnSpcReduction="20000"/>
          </a:bodyPr>
          <a:lstStyle/>
          <a:p>
            <a:pPr>
              <a:buNone/>
            </a:pPr>
            <a:r>
              <a:rPr lang="en-US" b="1" u="sng" dirty="0" smtClean="0"/>
              <a:t>Nine Decrees</a:t>
            </a:r>
          </a:p>
          <a:p>
            <a:pPr marL="514350" indent="-514350">
              <a:buSzPct val="100000"/>
              <a:buFont typeface="+mj-lt"/>
              <a:buAutoNum type="arabicPeriod"/>
            </a:pPr>
            <a:r>
              <a:rPr lang="en-US" i="1" dirty="0" smtClean="0"/>
              <a:t>Ad </a:t>
            </a:r>
            <a:r>
              <a:rPr lang="en-US" i="1" dirty="0" err="1" smtClean="0"/>
              <a:t>Gentes</a:t>
            </a:r>
            <a:r>
              <a:rPr lang="en-US" i="1" dirty="0" smtClean="0"/>
              <a:t> 				</a:t>
            </a:r>
            <a:r>
              <a:rPr lang="en-US" dirty="0" smtClean="0"/>
              <a:t>1965</a:t>
            </a:r>
            <a:endParaRPr lang="en-US" i="1" dirty="0" smtClean="0"/>
          </a:p>
          <a:p>
            <a:pPr lvl="1"/>
            <a:r>
              <a:rPr lang="en-US" dirty="0" smtClean="0"/>
              <a:t>Decree on the Church’s Missionary Activity</a:t>
            </a:r>
          </a:p>
          <a:p>
            <a:pPr marL="514350" indent="-514350">
              <a:buSzPct val="100000"/>
              <a:buFont typeface="+mj-lt"/>
              <a:buAutoNum type="arabicPeriod"/>
            </a:pPr>
            <a:r>
              <a:rPr lang="en-US" i="1" dirty="0" err="1" smtClean="0"/>
              <a:t>Apostolicam</a:t>
            </a:r>
            <a:r>
              <a:rPr lang="en-US" i="1" dirty="0" smtClean="0"/>
              <a:t> </a:t>
            </a:r>
            <a:r>
              <a:rPr lang="en-US" i="1" dirty="0" err="1" smtClean="0"/>
              <a:t>Actuositatem</a:t>
            </a:r>
            <a:r>
              <a:rPr lang="en-US" i="1" dirty="0" smtClean="0"/>
              <a:t> 		</a:t>
            </a:r>
            <a:r>
              <a:rPr lang="en-US" dirty="0" smtClean="0"/>
              <a:t>1965</a:t>
            </a:r>
            <a:endParaRPr lang="en-US" i="1" dirty="0" smtClean="0"/>
          </a:p>
          <a:p>
            <a:pPr lvl="1"/>
            <a:r>
              <a:rPr lang="en-US" dirty="0" smtClean="0"/>
              <a:t>Decree on the Apostolate of the Laity</a:t>
            </a:r>
          </a:p>
          <a:p>
            <a:pPr marL="514350" indent="-514350">
              <a:buSzPct val="100000"/>
              <a:buFont typeface="+mj-lt"/>
              <a:buAutoNum type="arabicPeriod"/>
            </a:pPr>
            <a:r>
              <a:rPr lang="en-US" i="1" dirty="0" err="1" smtClean="0"/>
              <a:t>Christus</a:t>
            </a:r>
            <a:r>
              <a:rPr lang="en-US" i="1" dirty="0" smtClean="0"/>
              <a:t> Dominus 			</a:t>
            </a:r>
            <a:r>
              <a:rPr lang="en-US" dirty="0" smtClean="0"/>
              <a:t>1965</a:t>
            </a:r>
            <a:endParaRPr lang="en-US" i="1" dirty="0" smtClean="0"/>
          </a:p>
          <a:p>
            <a:pPr lvl="1"/>
            <a:r>
              <a:rPr lang="en-US" dirty="0" smtClean="0"/>
              <a:t>Decree on the Pastoral Office of Bishops in the Church</a:t>
            </a:r>
          </a:p>
          <a:p>
            <a:pPr marL="514350" indent="-514350">
              <a:buSzPct val="100000"/>
              <a:buFont typeface="+mj-lt"/>
              <a:buAutoNum type="arabicPeriod"/>
            </a:pPr>
            <a:r>
              <a:rPr lang="en-US" i="1" dirty="0" smtClean="0"/>
              <a:t>Inter </a:t>
            </a:r>
            <a:r>
              <a:rPr lang="en-US" i="1" dirty="0" err="1" smtClean="0"/>
              <a:t>Mirifica</a:t>
            </a:r>
            <a:r>
              <a:rPr lang="en-US" i="1" dirty="0" smtClean="0"/>
              <a:t> 				</a:t>
            </a:r>
            <a:r>
              <a:rPr lang="en-US" dirty="0" smtClean="0"/>
              <a:t>1963</a:t>
            </a:r>
            <a:endParaRPr lang="en-US" i="1" dirty="0" smtClean="0"/>
          </a:p>
          <a:p>
            <a:pPr lvl="1"/>
            <a:r>
              <a:rPr lang="en-US" dirty="0" smtClean="0"/>
              <a:t>Decree on the Means of Social Communication</a:t>
            </a:r>
          </a:p>
          <a:p>
            <a:pPr marL="514350" indent="-514350">
              <a:buSzPct val="100000"/>
              <a:buFont typeface="+mj-lt"/>
              <a:buAutoNum type="arabicPeriod"/>
            </a:pPr>
            <a:r>
              <a:rPr lang="en-US" i="1" dirty="0" err="1" smtClean="0"/>
              <a:t>Optatam</a:t>
            </a:r>
            <a:r>
              <a:rPr lang="en-US" i="1" dirty="0" smtClean="0"/>
              <a:t> </a:t>
            </a:r>
            <a:r>
              <a:rPr lang="en-US" i="1" dirty="0" err="1" smtClean="0"/>
              <a:t>Totius</a:t>
            </a:r>
            <a:r>
              <a:rPr lang="en-US" i="1" dirty="0" smtClean="0"/>
              <a:t> </a:t>
            </a:r>
            <a:r>
              <a:rPr lang="en-US" dirty="0" smtClean="0"/>
              <a:t>			1965</a:t>
            </a:r>
            <a:endParaRPr lang="en-US" i="1" dirty="0" smtClean="0"/>
          </a:p>
          <a:p>
            <a:pPr lvl="1"/>
            <a:r>
              <a:rPr lang="en-US" dirty="0" smtClean="0"/>
              <a:t>Decree on the Training of Priests</a:t>
            </a:r>
          </a:p>
          <a:p>
            <a:pPr marL="514350" indent="-514350">
              <a:buSzPct val="100000"/>
              <a:buFont typeface="+mj-lt"/>
              <a:buAutoNum type="arabicPeriod"/>
            </a:pPr>
            <a:r>
              <a:rPr lang="en-US" i="1" dirty="0" err="1" smtClean="0"/>
              <a:t>Orientalium</a:t>
            </a:r>
            <a:r>
              <a:rPr lang="en-US" i="1" dirty="0" smtClean="0"/>
              <a:t> </a:t>
            </a:r>
            <a:r>
              <a:rPr lang="en-US" i="1" dirty="0" err="1" smtClean="0"/>
              <a:t>Ecclesiarum</a:t>
            </a:r>
            <a:r>
              <a:rPr lang="en-US" i="1" dirty="0" smtClean="0"/>
              <a:t> 		</a:t>
            </a:r>
            <a:r>
              <a:rPr lang="en-US" dirty="0" smtClean="0"/>
              <a:t>1964</a:t>
            </a:r>
            <a:endParaRPr lang="en-US" i="1" dirty="0" smtClean="0"/>
          </a:p>
          <a:p>
            <a:pPr lvl="1"/>
            <a:r>
              <a:rPr lang="en-US" dirty="0" smtClean="0"/>
              <a:t>Decree on the Catholic Oriental Churches</a:t>
            </a:r>
          </a:p>
          <a:p>
            <a:pPr marL="514350" indent="-514350">
              <a:buSzPct val="100000"/>
              <a:buFont typeface="+mj-lt"/>
              <a:buAutoNum type="arabicPeriod"/>
            </a:pPr>
            <a:r>
              <a:rPr lang="en-US" i="1" dirty="0" err="1" smtClean="0"/>
              <a:t>Perfectae</a:t>
            </a:r>
            <a:r>
              <a:rPr lang="en-US" i="1" dirty="0" smtClean="0"/>
              <a:t> </a:t>
            </a:r>
            <a:r>
              <a:rPr lang="en-US" i="1" dirty="0" err="1" smtClean="0"/>
              <a:t>Caritatis</a:t>
            </a:r>
            <a:r>
              <a:rPr lang="en-US" i="1" dirty="0" smtClean="0"/>
              <a:t> </a:t>
            </a:r>
            <a:r>
              <a:rPr lang="en-US" dirty="0" smtClean="0"/>
              <a:t>			1965</a:t>
            </a:r>
            <a:endParaRPr lang="en-US" i="1" dirty="0" smtClean="0"/>
          </a:p>
          <a:p>
            <a:pPr lvl="1"/>
            <a:r>
              <a:rPr lang="en-US" dirty="0" smtClean="0"/>
              <a:t>Decree on the Up-to-date Renewal of Religious Life</a:t>
            </a:r>
          </a:p>
          <a:p>
            <a:pPr marL="514350" indent="-514350">
              <a:buSzPct val="100000"/>
              <a:buFont typeface="+mj-lt"/>
              <a:buAutoNum type="arabicPeriod"/>
            </a:pPr>
            <a:r>
              <a:rPr lang="en-US" i="1" dirty="0" err="1" smtClean="0"/>
              <a:t>Presbyterorum</a:t>
            </a:r>
            <a:r>
              <a:rPr lang="en-US" i="1" dirty="0" smtClean="0"/>
              <a:t> </a:t>
            </a:r>
            <a:r>
              <a:rPr lang="en-US" i="1" dirty="0" err="1" smtClean="0"/>
              <a:t>Ordinis</a:t>
            </a:r>
            <a:r>
              <a:rPr lang="en-US" i="1" dirty="0" smtClean="0"/>
              <a:t> 			</a:t>
            </a:r>
            <a:r>
              <a:rPr lang="en-US" dirty="0" smtClean="0"/>
              <a:t>1965</a:t>
            </a:r>
            <a:endParaRPr lang="en-US" i="1" dirty="0" smtClean="0"/>
          </a:p>
          <a:p>
            <a:pPr lvl="1"/>
            <a:r>
              <a:rPr lang="en-US" dirty="0" smtClean="0"/>
              <a:t>Decree on the Life and Ministry of Priests</a:t>
            </a:r>
          </a:p>
          <a:p>
            <a:pPr marL="514350" indent="-514350">
              <a:buSzPct val="100000"/>
              <a:buFont typeface="+mj-lt"/>
              <a:buAutoNum type="arabicPeriod"/>
            </a:pPr>
            <a:r>
              <a:rPr lang="en-US" i="1" dirty="0" err="1" smtClean="0"/>
              <a:t>Unitatis</a:t>
            </a:r>
            <a:r>
              <a:rPr lang="en-US" i="1" dirty="0" smtClean="0"/>
              <a:t> </a:t>
            </a:r>
            <a:r>
              <a:rPr lang="en-US" i="1" dirty="0" err="1" smtClean="0"/>
              <a:t>Redintegratio</a:t>
            </a:r>
            <a:r>
              <a:rPr lang="en-US" i="1" dirty="0" smtClean="0"/>
              <a:t> </a:t>
            </a:r>
            <a:r>
              <a:rPr lang="en-US" dirty="0" smtClean="0"/>
              <a:t>			1964</a:t>
            </a:r>
            <a:endParaRPr lang="en-US" i="1" dirty="0" smtClean="0"/>
          </a:p>
          <a:p>
            <a:pPr lvl="1"/>
            <a:r>
              <a:rPr lang="en-US" dirty="0" smtClean="0"/>
              <a:t>Decree on Ecumenism</a:t>
            </a:r>
            <a:endParaRPr lang="en-US"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Conciliar</a:t>
            </a:r>
            <a:r>
              <a:rPr lang="en-US" dirty="0" smtClean="0"/>
              <a:t> Documents</a:t>
            </a:r>
            <a:endParaRPr lang="en-US" dirty="0"/>
          </a:p>
        </p:txBody>
      </p:sp>
      <p:sp>
        <p:nvSpPr>
          <p:cNvPr id="3" name="Content Placeholder 2"/>
          <p:cNvSpPr>
            <a:spLocks noGrp="1"/>
          </p:cNvSpPr>
          <p:nvPr>
            <p:ph sz="quarter" idx="1"/>
          </p:nvPr>
        </p:nvSpPr>
        <p:spPr/>
        <p:txBody>
          <a:bodyPr/>
          <a:lstStyle/>
          <a:p>
            <a:pPr>
              <a:buNone/>
            </a:pPr>
            <a:r>
              <a:rPr lang="en-US" b="1" u="sng" dirty="0" smtClean="0"/>
              <a:t>Three Declarations</a:t>
            </a:r>
          </a:p>
          <a:p>
            <a:pPr marL="514350" indent="-514350">
              <a:buFont typeface="+mj-lt"/>
              <a:buAutoNum type="arabicPeriod"/>
            </a:pPr>
            <a:r>
              <a:rPr lang="en-US" i="1" dirty="0" err="1" smtClean="0"/>
              <a:t>Dignitatis</a:t>
            </a:r>
            <a:r>
              <a:rPr lang="en-US" i="1" dirty="0" smtClean="0"/>
              <a:t> </a:t>
            </a:r>
            <a:r>
              <a:rPr lang="en-US" i="1" dirty="0" err="1" smtClean="0"/>
              <a:t>Humanae</a:t>
            </a:r>
            <a:r>
              <a:rPr lang="en-US" i="1" dirty="0" smtClean="0"/>
              <a:t> </a:t>
            </a:r>
            <a:r>
              <a:rPr lang="en-US" dirty="0" smtClean="0"/>
              <a:t>			1965</a:t>
            </a:r>
            <a:endParaRPr lang="en-US" i="1" dirty="0" smtClean="0"/>
          </a:p>
          <a:p>
            <a:pPr lvl="1"/>
            <a:r>
              <a:rPr lang="en-US" dirty="0" smtClean="0"/>
              <a:t>Declaration on Religious Liberty</a:t>
            </a:r>
          </a:p>
          <a:p>
            <a:pPr marL="514350" indent="-514350">
              <a:buFont typeface="+mj-lt"/>
              <a:buAutoNum type="arabicPeriod"/>
            </a:pPr>
            <a:r>
              <a:rPr lang="en-US" i="1" dirty="0" err="1" smtClean="0"/>
              <a:t>Gravissimum</a:t>
            </a:r>
            <a:r>
              <a:rPr lang="en-US" i="1" dirty="0" smtClean="0"/>
              <a:t> </a:t>
            </a:r>
            <a:r>
              <a:rPr lang="en-US" i="1" dirty="0" err="1" smtClean="0"/>
              <a:t>Educationis</a:t>
            </a:r>
            <a:r>
              <a:rPr lang="en-US" i="1" dirty="0" smtClean="0"/>
              <a:t> </a:t>
            </a:r>
            <a:r>
              <a:rPr lang="en-US" dirty="0" smtClean="0"/>
              <a:t>		1965</a:t>
            </a:r>
            <a:endParaRPr lang="en-US" i="1" dirty="0" smtClean="0"/>
          </a:p>
          <a:p>
            <a:pPr lvl="1"/>
            <a:r>
              <a:rPr lang="en-US" dirty="0" smtClean="0"/>
              <a:t>Declaration on Christian Education</a:t>
            </a:r>
          </a:p>
          <a:p>
            <a:pPr marL="514350" indent="-514350">
              <a:buFont typeface="+mj-lt"/>
              <a:buAutoNum type="arabicPeriod"/>
            </a:pPr>
            <a:r>
              <a:rPr lang="en-US" i="1" dirty="0" smtClean="0"/>
              <a:t>Nostra </a:t>
            </a:r>
            <a:r>
              <a:rPr lang="en-US" i="1" dirty="0" err="1" smtClean="0"/>
              <a:t>Aetate</a:t>
            </a:r>
            <a:r>
              <a:rPr lang="en-US" i="1" dirty="0" smtClean="0"/>
              <a:t> 				</a:t>
            </a:r>
            <a:r>
              <a:rPr lang="en-US" dirty="0" smtClean="0"/>
              <a:t>1965</a:t>
            </a:r>
          </a:p>
          <a:p>
            <a:pPr lvl="1"/>
            <a:r>
              <a:rPr lang="en-US" dirty="0" smtClean="0"/>
              <a:t>Declaration on the Church’s Relations 			with Non-Christian Religions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t>This diagram was first published in </a:t>
            </a:r>
            <a:r>
              <a:rPr lang="en-US" i="1" dirty="0" smtClean="0"/>
              <a:t>The </a:t>
            </a:r>
            <a:r>
              <a:rPr lang="en-US" i="1" dirty="0" err="1" smtClean="0"/>
              <a:t>Sower</a:t>
            </a:r>
            <a:r>
              <a:rPr lang="en-US" dirty="0" smtClean="0"/>
              <a:t> </a:t>
            </a:r>
            <a:r>
              <a:rPr lang="en-US" dirty="0" err="1" smtClean="0"/>
              <a:t>Vol</a:t>
            </a:r>
            <a:r>
              <a:rPr lang="en-US" dirty="0" smtClean="0"/>
              <a:t> 23 No 1, January 2002 </a:t>
            </a:r>
            <a:endParaRPr lang="en-US" dirty="0"/>
          </a:p>
        </p:txBody>
      </p:sp>
      <p:sp>
        <p:nvSpPr>
          <p:cNvPr id="4" name="Title 3"/>
          <p:cNvSpPr>
            <a:spLocks noGrp="1"/>
          </p:cNvSpPr>
          <p:nvPr>
            <p:ph type="title"/>
          </p:nvPr>
        </p:nvSpPr>
        <p:spPr/>
        <p:txBody>
          <a:bodyPr>
            <a:noAutofit/>
          </a:bodyPr>
          <a:lstStyle/>
          <a:p>
            <a:r>
              <a:rPr lang="en-US" sz="1800" dirty="0" smtClean="0"/>
              <a:t>An important feature of the circular diagram is the clear presentation of the four 'core' documents, as the foundation for the rest. </a:t>
            </a:r>
            <a:endParaRPr lang="en-US" sz="1800" dirty="0"/>
          </a:p>
        </p:txBody>
      </p:sp>
      <p:pic>
        <p:nvPicPr>
          <p:cNvPr id="9" name="Picture Placeholder 8" descr="chart_lg.gif"/>
          <p:cNvPicPr>
            <a:picLocks noGrp="1" noChangeAspect="1"/>
          </p:cNvPicPr>
          <p:nvPr>
            <p:ph type="pic" idx="1"/>
          </p:nvPr>
        </p:nvPicPr>
        <p:blipFill>
          <a:blip r:embed="rId3" cstate="print"/>
          <a:stretch>
            <a:fillRect/>
          </a:stretch>
        </p:blipFill>
        <p:spPr>
          <a:xfrm>
            <a:off x="2421320" y="10955"/>
            <a:ext cx="4839030" cy="456123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r>
              <a:rPr lang="en-US" sz="2600" dirty="0" smtClean="0"/>
              <a:t>Understanding what the </a:t>
            </a:r>
            <a:r>
              <a:rPr lang="en-US" sz="2600" dirty="0" err="1" smtClean="0"/>
              <a:t>Counciliar</a:t>
            </a:r>
            <a:r>
              <a:rPr lang="en-US" sz="2600" dirty="0" smtClean="0"/>
              <a:t> Documents meant and how to implement it.</a:t>
            </a:r>
            <a:endParaRPr lang="en-US" sz="2600" dirty="0"/>
          </a:p>
        </p:txBody>
      </p:sp>
      <p:sp>
        <p:nvSpPr>
          <p:cNvPr id="2" name="Title 1"/>
          <p:cNvSpPr>
            <a:spLocks noGrp="1"/>
          </p:cNvSpPr>
          <p:nvPr>
            <p:ph type="title"/>
          </p:nvPr>
        </p:nvSpPr>
        <p:spPr/>
        <p:txBody>
          <a:bodyPr>
            <a:noAutofit/>
          </a:bodyPr>
          <a:lstStyle/>
          <a:p>
            <a:r>
              <a:rPr lang="en-US" sz="6000" dirty="0" smtClean="0"/>
              <a:t>Living the Vision</a:t>
            </a:r>
            <a:endParaRPr lang="en-US" sz="6000"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Vision</a:t>
            </a:r>
            <a:endParaRPr lang="en-US" dirty="0"/>
          </a:p>
        </p:txBody>
      </p:sp>
      <p:sp>
        <p:nvSpPr>
          <p:cNvPr id="3" name="Content Placeholder 2"/>
          <p:cNvSpPr>
            <a:spLocks noGrp="1"/>
          </p:cNvSpPr>
          <p:nvPr>
            <p:ph sz="quarter" idx="1"/>
          </p:nvPr>
        </p:nvSpPr>
        <p:spPr/>
        <p:txBody>
          <a:bodyPr/>
          <a:lstStyle/>
          <a:p>
            <a:pPr>
              <a:buNone/>
            </a:pPr>
            <a:r>
              <a:rPr lang="en-US" dirty="0" smtClean="0"/>
              <a:t>Responses to Vatican II</a:t>
            </a:r>
          </a:p>
          <a:p>
            <a:r>
              <a:rPr lang="en-US" dirty="0" smtClean="0"/>
              <a:t>Each pope since the council reaffirmed its teachings as "God's teachings in our time." </a:t>
            </a:r>
          </a:p>
          <a:p>
            <a:r>
              <a:rPr lang="en-US" dirty="0" smtClean="0"/>
              <a:t>Extreme responses: </a:t>
            </a:r>
          </a:p>
          <a:p>
            <a:pPr lvl="1"/>
            <a:r>
              <a:rPr lang="en-US" dirty="0" smtClean="0"/>
              <a:t>those who thought the council did not go far enough to create a democratic church </a:t>
            </a:r>
          </a:p>
          <a:p>
            <a:pPr lvl="1"/>
            <a:r>
              <a:rPr lang="en-US" dirty="0" smtClean="0"/>
              <a:t>those who thought it wrought too many changes and opened the door to secularism and modernist heresy</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Vision</a:t>
            </a:r>
            <a:endParaRPr lang="en-US" dirty="0"/>
          </a:p>
        </p:txBody>
      </p:sp>
      <p:sp>
        <p:nvSpPr>
          <p:cNvPr id="3" name="Content Placeholder 2"/>
          <p:cNvSpPr>
            <a:spLocks noGrp="1"/>
          </p:cNvSpPr>
          <p:nvPr>
            <p:ph sz="quarter" idx="1"/>
          </p:nvPr>
        </p:nvSpPr>
        <p:spPr/>
        <p:txBody>
          <a:bodyPr/>
          <a:lstStyle/>
          <a:p>
            <a:r>
              <a:rPr lang="en-US" dirty="0" smtClean="0"/>
              <a:t>The documents of Vatican II are among the great unread documents of our time. </a:t>
            </a:r>
          </a:p>
          <a:p>
            <a:r>
              <a:rPr lang="en-US" dirty="0" smtClean="0"/>
              <a:t>People are not sure what it said. </a:t>
            </a:r>
          </a:p>
          <a:p>
            <a:r>
              <a:rPr lang="en-US" dirty="0" smtClean="0"/>
              <a:t>A lot of things that are blamed on Vatican II are not in the documents.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Vision</a:t>
            </a:r>
            <a:endParaRPr lang="en-US" dirty="0"/>
          </a:p>
        </p:txBody>
      </p:sp>
      <p:sp>
        <p:nvSpPr>
          <p:cNvPr id="3" name="Content Placeholder 2"/>
          <p:cNvSpPr>
            <a:spLocks noGrp="1"/>
          </p:cNvSpPr>
          <p:nvPr>
            <p:ph sz="quarter" idx="1"/>
          </p:nvPr>
        </p:nvSpPr>
        <p:spPr/>
        <p:txBody>
          <a:bodyPr/>
          <a:lstStyle/>
          <a:p>
            <a:pPr>
              <a:buNone/>
            </a:pPr>
            <a:r>
              <a:rPr lang="en-US" sz="3200" b="1" dirty="0" smtClean="0"/>
              <a:t>Ecumenism</a:t>
            </a:r>
            <a:endParaRPr lang="en-US" b="1" dirty="0" smtClean="0"/>
          </a:p>
          <a:p>
            <a:r>
              <a:rPr lang="en-US" dirty="0" smtClean="0"/>
              <a:t>Council promoted a concept of “world church,” which is a mentality that redefined ecumenism.</a:t>
            </a:r>
          </a:p>
          <a:p>
            <a:r>
              <a:rPr lang="en-US" dirty="0" smtClean="0"/>
              <a:t>Rather than expect all Christians to simply return to the Catholic Church, there's more of an </a:t>
            </a:r>
            <a:r>
              <a:rPr lang="en-US" b="1" i="1" dirty="0" smtClean="0">
                <a:solidFill>
                  <a:srgbClr val="FF0000"/>
                </a:solidFill>
              </a:rPr>
              <a:t>attitude</a:t>
            </a:r>
            <a:r>
              <a:rPr lang="en-US" dirty="0" smtClean="0"/>
              <a:t> of </a:t>
            </a:r>
            <a:r>
              <a:rPr lang="en-US" b="1" dirty="0" smtClean="0">
                <a:solidFill>
                  <a:srgbClr val="0070C0"/>
                </a:solidFill>
              </a:rPr>
              <a:t>reconciliation</a:t>
            </a:r>
            <a:r>
              <a:rPr lang="en-US" dirty="0" smtClean="0"/>
              <a:t> and </a:t>
            </a:r>
            <a:r>
              <a:rPr lang="en-US" b="1" dirty="0" smtClean="0">
                <a:solidFill>
                  <a:srgbClr val="0070C0"/>
                </a:solidFill>
              </a:rPr>
              <a:t>reunion</a:t>
            </a:r>
            <a:r>
              <a:rPr lang="en-US" dirty="0" smtClean="0"/>
              <a:t>, where the Catholic Church joins with other Christians seeking that </a:t>
            </a:r>
            <a:r>
              <a:rPr lang="en-US" b="1" dirty="0" smtClean="0">
                <a:solidFill>
                  <a:srgbClr val="00B050"/>
                </a:solidFill>
              </a:rPr>
              <a:t>unity</a:t>
            </a:r>
            <a:r>
              <a:rPr lang="en-US" dirty="0" smtClean="0"/>
              <a:t> for which Christ prayed.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Vision</a:t>
            </a:r>
            <a:endParaRPr lang="en-US" dirty="0"/>
          </a:p>
        </p:txBody>
      </p:sp>
      <p:sp>
        <p:nvSpPr>
          <p:cNvPr id="3" name="Content Placeholder 2"/>
          <p:cNvSpPr>
            <a:spLocks noGrp="1"/>
          </p:cNvSpPr>
          <p:nvPr>
            <p:ph sz="quarter" idx="1"/>
          </p:nvPr>
        </p:nvSpPr>
        <p:spPr/>
        <p:txBody>
          <a:bodyPr/>
          <a:lstStyle/>
          <a:p>
            <a:r>
              <a:rPr lang="en-US" dirty="0" smtClean="0"/>
              <a:t>In the relationship of the church to other religions, there is a </a:t>
            </a:r>
            <a:r>
              <a:rPr lang="en-US" b="1" i="1" dirty="0" smtClean="0">
                <a:solidFill>
                  <a:srgbClr val="FF0000"/>
                </a:solidFill>
              </a:rPr>
              <a:t>focus on what we have in common </a:t>
            </a:r>
            <a:r>
              <a:rPr lang="en-US" dirty="0" smtClean="0"/>
              <a:t>and </a:t>
            </a:r>
          </a:p>
          <a:p>
            <a:r>
              <a:rPr lang="en-US" b="1" i="1" dirty="0" smtClean="0">
                <a:solidFill>
                  <a:srgbClr val="7030A0"/>
                </a:solidFill>
              </a:rPr>
              <a:t>what causes we can promote to overcome the obstacles that divide us</a:t>
            </a:r>
            <a:r>
              <a:rPr lang="en-US" dirty="0" smtClean="0"/>
              <a:t>. </a:t>
            </a:r>
          </a:p>
          <a:p>
            <a:r>
              <a:rPr lang="en-US" dirty="0" smtClean="0"/>
              <a:t>“World Church” teaches </a:t>
            </a:r>
            <a:r>
              <a:rPr lang="en-US" b="1" i="1" dirty="0" smtClean="0">
                <a:solidFill>
                  <a:srgbClr val="0070C0"/>
                </a:solidFill>
              </a:rPr>
              <a:t>respect for other paths to God</a:t>
            </a:r>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Vision</a:t>
            </a:r>
            <a:endParaRPr lang="en-US" dirty="0"/>
          </a:p>
        </p:txBody>
      </p:sp>
      <p:sp>
        <p:nvSpPr>
          <p:cNvPr id="3" name="Content Placeholder 2"/>
          <p:cNvSpPr>
            <a:spLocks noGrp="1"/>
          </p:cNvSpPr>
          <p:nvPr>
            <p:ph sz="quarter" idx="1"/>
          </p:nvPr>
        </p:nvSpPr>
        <p:spPr/>
        <p:txBody>
          <a:bodyPr/>
          <a:lstStyle/>
          <a:p>
            <a:pPr>
              <a:buNone/>
            </a:pPr>
            <a:r>
              <a:rPr lang="en-US" b="1" u="sng" dirty="0" smtClean="0"/>
              <a:t>Misinterpretation #1</a:t>
            </a:r>
            <a:endParaRPr lang="en-US" dirty="0" smtClean="0"/>
          </a:p>
          <a:p>
            <a:r>
              <a:rPr lang="en-US" dirty="0" smtClean="0"/>
              <a:t>The new understanding of ecumenism 		</a:t>
            </a:r>
            <a:r>
              <a:rPr lang="en-US" dirty="0" smtClean="0">
                <a:sym typeface="Wingdings" pitchFamily="2" charset="2"/>
              </a:rPr>
              <a:t>=</a:t>
            </a:r>
            <a:r>
              <a:rPr lang="en-US" dirty="0" smtClean="0"/>
              <a:t> rebuking evangelization</a:t>
            </a:r>
          </a:p>
          <a:p>
            <a:pPr lvl="1"/>
            <a:r>
              <a:rPr lang="en-US" dirty="0" smtClean="0"/>
              <a:t>None of the documents of Vatican II put limits on whom we preach the Gospel to. Our Gospel is for all people.</a:t>
            </a:r>
          </a:p>
          <a:p>
            <a:pPr lvl="1"/>
            <a:r>
              <a:rPr lang="en-US" dirty="0" smtClean="0"/>
              <a:t>What is to change? </a:t>
            </a:r>
            <a:r>
              <a:rPr lang="en-US" b="1" i="1" dirty="0" smtClean="0">
                <a:solidFill>
                  <a:srgbClr val="FF0000"/>
                </a:solidFill>
              </a:rPr>
              <a:t>Attitudes </a:t>
            </a:r>
            <a:r>
              <a:rPr lang="en-US" dirty="0" smtClean="0"/>
              <a:t>towards the Other.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Basics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 Council of the Church is considered an occasion where the </a:t>
            </a:r>
            <a:r>
              <a:rPr lang="en-US" i="1" dirty="0" smtClean="0">
                <a:solidFill>
                  <a:srgbClr val="FF0000"/>
                </a:solidFill>
              </a:rPr>
              <a:t>Holy Spirit is at work</a:t>
            </a:r>
            <a:r>
              <a:rPr lang="en-US" dirty="0" smtClean="0"/>
              <a:t>.</a:t>
            </a:r>
          </a:p>
          <a:p>
            <a:r>
              <a:rPr lang="en-US" dirty="0" smtClean="0"/>
              <a:t>In Christian theology, the action of the Holy Spirit is considered to be </a:t>
            </a:r>
          </a:p>
          <a:p>
            <a:pPr lvl="1"/>
            <a:r>
              <a:rPr lang="en-US" i="1" dirty="0" smtClean="0">
                <a:solidFill>
                  <a:srgbClr val="FF0000"/>
                </a:solidFill>
              </a:rPr>
              <a:t>disruptive and unpredictable</a:t>
            </a:r>
            <a:endParaRPr lang="en-US" dirty="0" smtClean="0"/>
          </a:p>
          <a:p>
            <a:pPr lvl="1"/>
            <a:r>
              <a:rPr lang="en-US" i="1" dirty="0" smtClean="0">
                <a:solidFill>
                  <a:srgbClr val="FF0000"/>
                </a:solidFill>
              </a:rPr>
              <a:t>the source of all creativity, all innovation, all wisdom, all knowledge and any kind of inspiration </a:t>
            </a:r>
          </a:p>
          <a:p>
            <a:pPr lvl="2"/>
            <a:r>
              <a:rPr lang="en-US" dirty="0" smtClean="0"/>
              <a:t>“inspiration” coming from the Latin, meaning literally to have the Spirit enter you</a:t>
            </a:r>
          </a:p>
          <a:p>
            <a:r>
              <a:rPr lang="en-US" dirty="0" smtClean="0"/>
              <a:t>The Holy Spirit was most assuredly at work during the Second Vatican Council. </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Vision</a:t>
            </a:r>
            <a:endParaRPr lang="en-US" dirty="0"/>
          </a:p>
        </p:txBody>
      </p:sp>
      <p:sp>
        <p:nvSpPr>
          <p:cNvPr id="3" name="Content Placeholder 2"/>
          <p:cNvSpPr>
            <a:spLocks noGrp="1"/>
          </p:cNvSpPr>
          <p:nvPr>
            <p:ph sz="quarter" idx="1"/>
          </p:nvPr>
        </p:nvSpPr>
        <p:spPr/>
        <p:txBody>
          <a:bodyPr>
            <a:normAutofit/>
          </a:bodyPr>
          <a:lstStyle/>
          <a:p>
            <a:pPr>
              <a:buNone/>
            </a:pPr>
            <a:r>
              <a:rPr lang="en-US" b="1" u="sng" dirty="0" smtClean="0"/>
              <a:t>Misinterpretation #2</a:t>
            </a:r>
          </a:p>
          <a:p>
            <a:r>
              <a:rPr lang="en-US" dirty="0" smtClean="0"/>
              <a:t>Non-Christians and Salvation</a:t>
            </a:r>
          </a:p>
          <a:p>
            <a:pPr lvl="1"/>
            <a:r>
              <a:rPr lang="en-US" dirty="0" smtClean="0"/>
              <a:t>Tradition: Salvation through Christ alone.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Vision</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Council teaching: </a:t>
            </a:r>
            <a:r>
              <a:rPr lang="en-US" b="1" i="1" dirty="0" smtClean="0">
                <a:solidFill>
                  <a:srgbClr val="FF0000"/>
                </a:solidFill>
              </a:rPr>
              <a:t>nonbelievers CAN be saved</a:t>
            </a:r>
          </a:p>
          <a:p>
            <a:r>
              <a:rPr lang="en-US" dirty="0" smtClean="0"/>
              <a:t>False Conclusion: the Council is saying nonbelievers can win salvation solely through the goodness and truth of their religions and not through Jesus Christ.</a:t>
            </a:r>
          </a:p>
          <a:p>
            <a:r>
              <a:rPr lang="en-US" dirty="0" smtClean="0"/>
              <a:t>Karl </a:t>
            </a:r>
            <a:r>
              <a:rPr lang="en-US" dirty="0" err="1" smtClean="0"/>
              <a:t>Rahner</a:t>
            </a:r>
            <a:r>
              <a:rPr lang="en-US" dirty="0" smtClean="0"/>
              <a:t> – “anonymous Christian” </a:t>
            </a:r>
          </a:p>
          <a:p>
            <a:pPr lvl="1"/>
            <a:r>
              <a:rPr lang="en-US" dirty="0" smtClean="0"/>
              <a:t>If they are saved, it's by the grace of Christ, even if they do not know him.</a:t>
            </a:r>
          </a:p>
          <a:p>
            <a:pPr lvl="1"/>
            <a:r>
              <a:rPr lang="en-US" dirty="0" smtClean="0"/>
              <a:t>We might not understand </a:t>
            </a:r>
            <a:r>
              <a:rPr lang="en-US" i="1" dirty="0" smtClean="0"/>
              <a:t>how</a:t>
            </a:r>
            <a:r>
              <a:rPr lang="en-US" dirty="0" smtClean="0"/>
              <a:t> this works, but that’s ok… we’re not God.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Vision</a:t>
            </a:r>
            <a:endParaRPr lang="en-US" dirty="0"/>
          </a:p>
        </p:txBody>
      </p:sp>
      <p:sp>
        <p:nvSpPr>
          <p:cNvPr id="3" name="Content Placeholder 2"/>
          <p:cNvSpPr>
            <a:spLocks noGrp="1"/>
          </p:cNvSpPr>
          <p:nvPr>
            <p:ph sz="quarter" idx="1"/>
          </p:nvPr>
        </p:nvSpPr>
        <p:spPr/>
        <p:txBody>
          <a:bodyPr/>
          <a:lstStyle/>
          <a:p>
            <a:pPr>
              <a:buNone/>
            </a:pPr>
            <a:r>
              <a:rPr lang="en-US" dirty="0" smtClean="0"/>
              <a:t>In what way are we still involved in 		Living the Vision of Vatican II today?</a:t>
            </a:r>
          </a:p>
          <a:p>
            <a:r>
              <a:rPr lang="en-US" dirty="0" smtClean="0"/>
              <a:t>Two Questions:</a:t>
            </a:r>
          </a:p>
          <a:p>
            <a:pPr marL="880110" lvl="1" indent="-514350">
              <a:buSzPct val="100000"/>
              <a:buFont typeface="+mj-lt"/>
              <a:buAutoNum type="arabicPeriod"/>
            </a:pPr>
            <a:r>
              <a:rPr lang="en-US" dirty="0" smtClean="0"/>
              <a:t>How </a:t>
            </a:r>
            <a:r>
              <a:rPr lang="en-US" b="1" dirty="0" smtClean="0">
                <a:solidFill>
                  <a:srgbClr val="FF0000"/>
                </a:solidFill>
              </a:rPr>
              <a:t>are</a:t>
            </a:r>
            <a:r>
              <a:rPr lang="en-US" dirty="0" smtClean="0"/>
              <a:t> we doing this?</a:t>
            </a:r>
          </a:p>
          <a:p>
            <a:pPr lvl="2"/>
            <a:r>
              <a:rPr lang="en-US" dirty="0" smtClean="0">
                <a:solidFill>
                  <a:srgbClr val="FF0000"/>
                </a:solidFill>
              </a:rPr>
              <a:t>Identify </a:t>
            </a:r>
            <a:r>
              <a:rPr lang="en-US" dirty="0" smtClean="0"/>
              <a:t>what we are doing </a:t>
            </a:r>
            <a:endParaRPr lang="en-US" dirty="0" smtClean="0">
              <a:solidFill>
                <a:srgbClr val="FF0000"/>
              </a:solidFill>
            </a:endParaRPr>
          </a:p>
          <a:p>
            <a:pPr lvl="2"/>
            <a:r>
              <a:rPr lang="en-US" dirty="0" smtClean="0">
                <a:solidFill>
                  <a:srgbClr val="FF0000"/>
                </a:solidFill>
              </a:rPr>
              <a:t>Evaluate </a:t>
            </a:r>
            <a:r>
              <a:rPr lang="en-US" dirty="0" smtClean="0"/>
              <a:t>how we are doing</a:t>
            </a:r>
            <a:endParaRPr lang="en-US" dirty="0" smtClean="0">
              <a:solidFill>
                <a:srgbClr val="FF0000"/>
              </a:solidFill>
            </a:endParaRPr>
          </a:p>
          <a:p>
            <a:pPr marL="880110" lvl="1" indent="-514350">
              <a:buSzPct val="100000"/>
              <a:buFont typeface="+mj-lt"/>
              <a:buAutoNum type="arabicPeriod"/>
            </a:pPr>
            <a:r>
              <a:rPr lang="en-US" dirty="0" smtClean="0"/>
              <a:t>What </a:t>
            </a:r>
            <a:r>
              <a:rPr lang="en-US" b="1" dirty="0" smtClean="0">
                <a:solidFill>
                  <a:srgbClr val="0070C0"/>
                </a:solidFill>
              </a:rPr>
              <a:t>more</a:t>
            </a:r>
            <a:r>
              <a:rPr lang="en-US" dirty="0" smtClean="0"/>
              <a:t> can we do?</a:t>
            </a:r>
          </a:p>
          <a:p>
            <a:pPr lvl="2"/>
            <a:r>
              <a:rPr lang="en-US" dirty="0" smtClean="0">
                <a:solidFill>
                  <a:srgbClr val="0070C0"/>
                </a:solidFill>
              </a:rPr>
              <a:t>Commitment </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Vision</a:t>
            </a:r>
            <a:endParaRPr lang="en-US" dirty="0"/>
          </a:p>
        </p:txBody>
      </p:sp>
      <p:sp>
        <p:nvSpPr>
          <p:cNvPr id="3" name="Content Placeholder 2"/>
          <p:cNvSpPr>
            <a:spLocks noGrp="1"/>
          </p:cNvSpPr>
          <p:nvPr>
            <p:ph sz="quarter" idx="1"/>
          </p:nvPr>
        </p:nvSpPr>
        <p:spPr/>
        <p:txBody>
          <a:bodyPr/>
          <a:lstStyle/>
          <a:p>
            <a:pPr>
              <a:buNone/>
            </a:pPr>
            <a:r>
              <a:rPr lang="en-US" dirty="0" smtClean="0"/>
              <a:t>(1) Engagement in the World</a:t>
            </a:r>
          </a:p>
          <a:p>
            <a:pPr marL="274320" lvl="1">
              <a:spcBef>
                <a:spcPts val="600"/>
              </a:spcBef>
              <a:buClr>
                <a:schemeClr val="accent1"/>
              </a:buClr>
            </a:pPr>
            <a:r>
              <a:rPr lang="en-US" dirty="0" smtClean="0"/>
              <a:t>The church (</a:t>
            </a:r>
            <a:r>
              <a:rPr lang="en-US" b="1" i="1" u="sng" dirty="0" smtClean="0">
                <a:solidFill>
                  <a:srgbClr val="FF0000"/>
                </a:solidFill>
              </a:rPr>
              <a:t>still</a:t>
            </a:r>
            <a:r>
              <a:rPr lang="en-US" dirty="0" smtClean="0"/>
              <a:t>) "carries the responsibility of </a:t>
            </a:r>
            <a:r>
              <a:rPr lang="en-US" dirty="0" smtClean="0">
                <a:solidFill>
                  <a:srgbClr val="0070C0"/>
                </a:solidFill>
              </a:rPr>
              <a:t>reading the signs of the times and of interpreting them in the light of the Gospel</a:t>
            </a:r>
            <a:r>
              <a:rPr lang="en-US" dirty="0" smtClean="0"/>
              <a:t>." (4)</a:t>
            </a:r>
          </a:p>
          <a:p>
            <a:pPr lvl="1"/>
            <a:r>
              <a:rPr lang="en-US" dirty="0" smtClean="0"/>
              <a:t>How are we doing this?</a:t>
            </a:r>
          </a:p>
          <a:p>
            <a:pPr lvl="1"/>
            <a:r>
              <a:rPr lang="en-US" dirty="0" smtClean="0"/>
              <a:t>What more can we do?</a:t>
            </a:r>
          </a:p>
          <a:p>
            <a:pPr marL="274320" lvl="1">
              <a:spcBef>
                <a:spcPts val="600"/>
              </a:spcBef>
              <a:buClr>
                <a:schemeClr val="accent1"/>
              </a:buClr>
              <a:buNone/>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Vision</a:t>
            </a:r>
            <a:endParaRPr lang="en-US" dirty="0"/>
          </a:p>
        </p:txBody>
      </p:sp>
      <p:sp>
        <p:nvSpPr>
          <p:cNvPr id="3" name="Content Placeholder 2"/>
          <p:cNvSpPr>
            <a:spLocks noGrp="1"/>
          </p:cNvSpPr>
          <p:nvPr>
            <p:ph sz="quarter" idx="1"/>
          </p:nvPr>
        </p:nvSpPr>
        <p:spPr/>
        <p:txBody>
          <a:bodyPr/>
          <a:lstStyle/>
          <a:p>
            <a:pPr>
              <a:buNone/>
            </a:pPr>
            <a:r>
              <a:rPr lang="en-US" dirty="0" smtClean="0"/>
              <a:t>(2) Ecumenism</a:t>
            </a:r>
          </a:p>
          <a:p>
            <a:r>
              <a:rPr lang="en-US" dirty="0" smtClean="0"/>
              <a:t>Encountering the Other with respect</a:t>
            </a:r>
          </a:p>
          <a:p>
            <a:pPr lvl="1"/>
            <a:r>
              <a:rPr lang="en-US" dirty="0" smtClean="0"/>
              <a:t>How are we doing this?</a:t>
            </a:r>
          </a:p>
          <a:p>
            <a:pPr lvl="2"/>
            <a:r>
              <a:rPr lang="en-US" dirty="0" smtClean="0">
                <a:solidFill>
                  <a:srgbClr val="FF0000"/>
                </a:solidFill>
              </a:rPr>
              <a:t>Ecumenism</a:t>
            </a:r>
          </a:p>
          <a:p>
            <a:pPr lvl="2"/>
            <a:r>
              <a:rPr lang="en-US" dirty="0" smtClean="0">
                <a:solidFill>
                  <a:srgbClr val="0070C0"/>
                </a:solidFill>
              </a:rPr>
              <a:t>Inter-Religious Dialogue</a:t>
            </a:r>
          </a:p>
          <a:p>
            <a:pPr lvl="2"/>
            <a:r>
              <a:rPr lang="en-US" dirty="0" smtClean="0">
                <a:solidFill>
                  <a:srgbClr val="00B050"/>
                </a:solidFill>
              </a:rPr>
              <a:t>Personal encounters</a:t>
            </a:r>
          </a:p>
          <a:p>
            <a:pPr lvl="1"/>
            <a:r>
              <a:rPr lang="en-US" dirty="0" smtClean="0"/>
              <a:t>What more can we do?</a:t>
            </a:r>
          </a:p>
          <a:p>
            <a:pPr>
              <a:buNone/>
            </a:pPr>
            <a:endParaRPr lang="en-US" dirty="0" smtClean="0"/>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Vision</a:t>
            </a:r>
            <a:endParaRPr lang="en-US" dirty="0"/>
          </a:p>
        </p:txBody>
      </p:sp>
      <p:sp>
        <p:nvSpPr>
          <p:cNvPr id="3" name="Content Placeholder 2"/>
          <p:cNvSpPr>
            <a:spLocks noGrp="1"/>
          </p:cNvSpPr>
          <p:nvPr>
            <p:ph sz="quarter" idx="1"/>
          </p:nvPr>
        </p:nvSpPr>
        <p:spPr/>
        <p:txBody>
          <a:bodyPr/>
          <a:lstStyle/>
          <a:p>
            <a:pPr>
              <a:buNone/>
            </a:pPr>
            <a:r>
              <a:rPr lang="en-US" dirty="0" smtClean="0"/>
              <a:t>(3) Understanding of Church</a:t>
            </a:r>
          </a:p>
          <a:p>
            <a:r>
              <a:rPr lang="en-US" dirty="0" smtClean="0"/>
              <a:t>The laity have the </a:t>
            </a:r>
            <a:r>
              <a:rPr lang="en-US" i="1" dirty="0" smtClean="0">
                <a:solidFill>
                  <a:srgbClr val="FF0000"/>
                </a:solidFill>
              </a:rPr>
              <a:t>right and responsibility to transform the world by their </a:t>
            </a:r>
            <a:r>
              <a:rPr lang="en-US" b="1" i="1" dirty="0" smtClean="0">
                <a:solidFill>
                  <a:srgbClr val="FF0000"/>
                </a:solidFill>
              </a:rPr>
              <a:t>baptism</a:t>
            </a:r>
            <a:r>
              <a:rPr lang="en-US" dirty="0" smtClean="0"/>
              <a:t>.</a:t>
            </a:r>
          </a:p>
          <a:p>
            <a:pPr lvl="1"/>
            <a:r>
              <a:rPr lang="en-US" dirty="0" smtClean="0"/>
              <a:t>How are we doing this?</a:t>
            </a:r>
          </a:p>
          <a:p>
            <a:pPr lvl="1"/>
            <a:r>
              <a:rPr lang="en-US" dirty="0" smtClean="0"/>
              <a:t>What more can we do?</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Living the Vision</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(4) Liturgy</a:t>
            </a:r>
          </a:p>
          <a:p>
            <a:pPr marL="274320" lvl="1">
              <a:spcBef>
                <a:spcPts val="600"/>
              </a:spcBef>
              <a:buClr>
                <a:schemeClr val="accent1"/>
              </a:buClr>
            </a:pPr>
            <a:r>
              <a:rPr lang="en-US" sz="2800" dirty="0" smtClean="0">
                <a:solidFill>
                  <a:schemeClr val="tx1"/>
                </a:solidFill>
              </a:rPr>
              <a:t>All of the faithful are called to “</a:t>
            </a:r>
            <a:r>
              <a:rPr lang="en-US" sz="2800" b="1" i="1" dirty="0" smtClean="0">
                <a:solidFill>
                  <a:srgbClr val="FF0000"/>
                </a:solidFill>
              </a:rPr>
              <a:t>fully conscious, and active participation in liturgical celebrations</a:t>
            </a:r>
            <a:r>
              <a:rPr lang="en-US" sz="2800" dirty="0" smtClean="0">
                <a:solidFill>
                  <a:schemeClr val="tx1"/>
                </a:solidFill>
              </a:rPr>
              <a:t>.” </a:t>
            </a:r>
            <a:endParaRPr lang="en-US" sz="2800" dirty="0" smtClean="0"/>
          </a:p>
          <a:p>
            <a:pPr lvl="1"/>
            <a:r>
              <a:rPr lang="en-US" dirty="0" smtClean="0"/>
              <a:t>How are we doing this?</a:t>
            </a:r>
          </a:p>
          <a:p>
            <a:pPr lvl="1"/>
            <a:r>
              <a:rPr lang="en-US" dirty="0" smtClean="0"/>
              <a:t>What more can we do?</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Living the Vision</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(5) Scripture</a:t>
            </a:r>
          </a:p>
          <a:p>
            <a:r>
              <a:rPr lang="en-US" b="1" i="1" dirty="0" smtClean="0">
                <a:solidFill>
                  <a:srgbClr val="FF0000"/>
                </a:solidFill>
              </a:rPr>
              <a:t>Greater familiarity with Scripture </a:t>
            </a:r>
          </a:p>
          <a:p>
            <a:pPr lvl="1"/>
            <a:r>
              <a:rPr lang="en-US" dirty="0" smtClean="0"/>
              <a:t>How are we doing this?</a:t>
            </a:r>
          </a:p>
          <a:p>
            <a:pPr lvl="1"/>
            <a:r>
              <a:rPr lang="en-US" dirty="0" smtClean="0"/>
              <a:t>What more can we do?</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3200" dirty="0" smtClean="0"/>
              <a:t>How are </a:t>
            </a:r>
            <a:r>
              <a:rPr lang="en-US" sz="3200" b="1" i="1" dirty="0" smtClean="0">
                <a:solidFill>
                  <a:srgbClr val="FF0000"/>
                </a:solidFill>
              </a:rPr>
              <a:t>you</a:t>
            </a:r>
            <a:r>
              <a:rPr lang="en-US" sz="3200" dirty="0" smtClean="0"/>
              <a:t> doing?</a:t>
            </a:r>
          </a:p>
          <a:p>
            <a:r>
              <a:rPr lang="en-US" sz="3200" dirty="0" smtClean="0"/>
              <a:t>What </a:t>
            </a:r>
            <a:r>
              <a:rPr lang="en-US" sz="3200" b="1" i="1" dirty="0" smtClean="0">
                <a:solidFill>
                  <a:srgbClr val="FF0000"/>
                </a:solidFill>
              </a:rPr>
              <a:t>more</a:t>
            </a:r>
            <a:r>
              <a:rPr lang="en-US" sz="3200" dirty="0" smtClean="0"/>
              <a:t> can you do?</a:t>
            </a:r>
            <a:endParaRPr lang="en-US" sz="3200" dirty="0"/>
          </a:p>
        </p:txBody>
      </p:sp>
      <p:sp>
        <p:nvSpPr>
          <p:cNvPr id="4" name="Title 3"/>
          <p:cNvSpPr>
            <a:spLocks noGrp="1"/>
          </p:cNvSpPr>
          <p:nvPr>
            <p:ph type="title"/>
          </p:nvPr>
        </p:nvSpPr>
        <p:spPr/>
        <p:txBody>
          <a:bodyPr>
            <a:noAutofit/>
          </a:bodyPr>
          <a:lstStyle/>
          <a:p>
            <a:r>
              <a:rPr lang="en-US" sz="3600" dirty="0" smtClean="0"/>
              <a:t>When it comes to </a:t>
            </a:r>
            <a:br>
              <a:rPr lang="en-US" sz="3600" dirty="0" smtClean="0"/>
            </a:br>
            <a:r>
              <a:rPr lang="en-US" sz="3600" dirty="0" smtClean="0"/>
              <a:t>	Living the Vision of Vatican II:</a:t>
            </a:r>
            <a:endParaRPr lang="en-US" sz="36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The Council changed the everyday lived experience of the world’s largest religion.</a:t>
            </a:r>
            <a:endParaRPr lang="en-US" dirty="0"/>
          </a:p>
        </p:txBody>
      </p:sp>
      <p:sp>
        <p:nvSpPr>
          <p:cNvPr id="6" name="Title 5"/>
          <p:cNvSpPr>
            <a:spLocks noGrp="1"/>
          </p:cNvSpPr>
          <p:nvPr>
            <p:ph type="title"/>
          </p:nvPr>
        </p:nvSpPr>
        <p:spPr/>
        <p:txBody>
          <a:bodyPr>
            <a:noAutofit/>
          </a:bodyPr>
          <a:lstStyle/>
          <a:p>
            <a:pPr algn="ctr"/>
            <a:r>
              <a:rPr lang="en-US" sz="6600" dirty="0" smtClean="0"/>
              <a:t>Change</a:t>
            </a:r>
            <a:endParaRPr lang="en-US" sz="66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dirty="0" smtClean="0"/>
              <a:t>Change</a:t>
            </a:r>
            <a:endParaRPr lang="en-US" dirty="0"/>
          </a:p>
        </p:txBody>
      </p:sp>
      <p:sp>
        <p:nvSpPr>
          <p:cNvPr id="3" name="Content Placeholder 2"/>
          <p:cNvSpPr>
            <a:spLocks noGrp="1"/>
          </p:cNvSpPr>
          <p:nvPr>
            <p:ph sz="quarter" idx="1"/>
          </p:nvPr>
        </p:nvSpPr>
        <p:spPr/>
        <p:txBody>
          <a:bodyPr/>
          <a:lstStyle/>
          <a:p>
            <a:r>
              <a:rPr lang="en-US" dirty="0" smtClean="0"/>
              <a:t>Understand historical, cultural context</a:t>
            </a:r>
          </a:p>
          <a:p>
            <a:r>
              <a:rPr lang="en-US" i="1" dirty="0" smtClean="0"/>
              <a:t>“Hermeneutic”</a:t>
            </a:r>
            <a:endParaRPr lang="en-US" dirty="0" smtClean="0"/>
          </a:p>
          <a:p>
            <a:pPr lvl="1"/>
            <a:r>
              <a:rPr lang="en-US" dirty="0" smtClean="0"/>
              <a:t>German philosopher 				Hans-Georg </a:t>
            </a:r>
            <a:r>
              <a:rPr lang="en-US" dirty="0" err="1" smtClean="0"/>
              <a:t>Gadamer</a:t>
            </a:r>
            <a:r>
              <a:rPr lang="en-US" dirty="0" smtClean="0"/>
              <a:t> (1900-2002)</a:t>
            </a:r>
          </a:p>
          <a:p>
            <a:pPr lvl="2"/>
            <a:r>
              <a:rPr lang="en-US" i="1" dirty="0" smtClean="0"/>
              <a:t>Truth and Method</a:t>
            </a:r>
            <a:r>
              <a:rPr lang="en-US" dirty="0" smtClean="0"/>
              <a:t>  (translated 1975)</a:t>
            </a:r>
          </a:p>
          <a:p>
            <a:r>
              <a:rPr lang="en-US" dirty="0" smtClean="0"/>
              <a:t>“lens” through which one views the world</a:t>
            </a:r>
          </a:p>
          <a:p>
            <a:pPr lvl="2"/>
            <a:r>
              <a:rPr lang="en-US" dirty="0" smtClean="0"/>
              <a:t>Broader than one’s “Point of View”</a:t>
            </a:r>
            <a:r>
              <a:rPr lang="en-US" i="1" dirty="0" smtClean="0"/>
              <a:t>…or one’s opinion</a:t>
            </a:r>
          </a:p>
          <a:p>
            <a:r>
              <a:rPr lang="en-US" dirty="0" smtClean="0"/>
              <a:t>one’s </a:t>
            </a:r>
            <a:r>
              <a:rPr lang="en-US" b="1" i="1" dirty="0" smtClean="0"/>
              <a:t>historical </a:t>
            </a:r>
            <a:r>
              <a:rPr lang="en-US" dirty="0" smtClean="0"/>
              <a:t>and </a:t>
            </a:r>
            <a:r>
              <a:rPr lang="en-US" b="1" i="1" dirty="0" smtClean="0"/>
              <a:t>cultural </a:t>
            </a:r>
            <a:r>
              <a:rPr lang="en-US" dirty="0" smtClean="0"/>
              <a:t>CONTEXT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sz="quarter" idx="1"/>
          </p:nvPr>
        </p:nvSpPr>
        <p:spPr/>
        <p:txBody>
          <a:bodyPr/>
          <a:lstStyle/>
          <a:p>
            <a:pPr>
              <a:lnSpc>
                <a:spcPct val="90000"/>
              </a:lnSpc>
            </a:pPr>
            <a:r>
              <a:rPr lang="en-US" sz="3000" dirty="0" smtClean="0"/>
              <a:t>One’s “</a:t>
            </a:r>
            <a:r>
              <a:rPr lang="en-US" sz="3000" b="1" i="1" dirty="0" smtClean="0"/>
              <a:t>historical</a:t>
            </a:r>
            <a:r>
              <a:rPr lang="en-US" sz="3000" dirty="0" smtClean="0"/>
              <a:t>” &amp; “</a:t>
            </a:r>
            <a:r>
              <a:rPr lang="en-US" sz="3000" b="1" i="1" dirty="0" smtClean="0"/>
              <a:t>cultural</a:t>
            </a:r>
            <a:r>
              <a:rPr lang="en-US" sz="3000" dirty="0" smtClean="0"/>
              <a:t>” context determined by:	</a:t>
            </a:r>
            <a:r>
              <a:rPr lang="en-US" sz="1400" dirty="0" smtClean="0"/>
              <a:t>	</a:t>
            </a:r>
          </a:p>
          <a:p>
            <a:pPr lvl="1">
              <a:lnSpc>
                <a:spcPct val="90000"/>
              </a:lnSpc>
            </a:pPr>
            <a:r>
              <a:rPr lang="en-US" sz="2400" dirty="0" smtClean="0"/>
              <a:t>Age (generation)	</a:t>
            </a:r>
            <a:r>
              <a:rPr lang="en-US" sz="2400" dirty="0" smtClean="0">
                <a:solidFill>
                  <a:schemeClr val="accent1">
                    <a:lumMod val="75000"/>
                  </a:schemeClr>
                </a:solidFill>
              </a:rPr>
              <a:t>◘ </a:t>
            </a:r>
            <a:r>
              <a:rPr lang="en-US" sz="2400" dirty="0" smtClean="0"/>
              <a:t>Era” or Time</a:t>
            </a:r>
          </a:p>
          <a:p>
            <a:pPr lvl="1">
              <a:lnSpc>
                <a:spcPct val="90000"/>
              </a:lnSpc>
            </a:pPr>
            <a:r>
              <a:rPr lang="en-US" sz="2400" dirty="0" smtClean="0"/>
              <a:t>Gender 			</a:t>
            </a:r>
            <a:r>
              <a:rPr lang="en-US" sz="2400" dirty="0" smtClean="0">
                <a:solidFill>
                  <a:schemeClr val="accent1">
                    <a:lumMod val="75000"/>
                  </a:schemeClr>
                </a:solidFill>
              </a:rPr>
              <a:t>◘</a:t>
            </a:r>
            <a:r>
              <a:rPr lang="en-US" sz="2400" dirty="0" smtClean="0"/>
              <a:t> Race </a:t>
            </a:r>
          </a:p>
          <a:p>
            <a:pPr lvl="1">
              <a:lnSpc>
                <a:spcPct val="90000"/>
              </a:lnSpc>
            </a:pPr>
            <a:r>
              <a:rPr lang="en-US" sz="2400" dirty="0" smtClean="0"/>
              <a:t>Religion 		</a:t>
            </a:r>
            <a:r>
              <a:rPr lang="en-US" sz="2400" dirty="0" smtClean="0">
                <a:solidFill>
                  <a:schemeClr val="accent1">
                    <a:lumMod val="75000"/>
                  </a:schemeClr>
                </a:solidFill>
              </a:rPr>
              <a:t>◘</a:t>
            </a:r>
            <a:r>
              <a:rPr lang="en-US" sz="2400" dirty="0" smtClean="0"/>
              <a:t> Marital/Family Status </a:t>
            </a:r>
          </a:p>
          <a:p>
            <a:pPr lvl="1">
              <a:lnSpc>
                <a:spcPct val="90000"/>
              </a:lnSpc>
            </a:pPr>
            <a:r>
              <a:rPr lang="en-US" sz="2400" dirty="0" smtClean="0"/>
              <a:t>Ethnicity			</a:t>
            </a:r>
            <a:r>
              <a:rPr lang="en-US" sz="2400" dirty="0" smtClean="0">
                <a:solidFill>
                  <a:schemeClr val="accent1">
                    <a:lumMod val="75000"/>
                  </a:schemeClr>
                </a:solidFill>
              </a:rPr>
              <a:t>◘</a:t>
            </a:r>
            <a:r>
              <a:rPr lang="en-US" sz="2400" dirty="0" smtClean="0"/>
              <a:t> Home environment</a:t>
            </a:r>
          </a:p>
          <a:p>
            <a:pPr lvl="1">
              <a:lnSpc>
                <a:spcPct val="90000"/>
              </a:lnSpc>
            </a:pPr>
            <a:r>
              <a:rPr lang="en-US" sz="2400" dirty="0" smtClean="0"/>
              <a:t>Life experiences	</a:t>
            </a:r>
            <a:r>
              <a:rPr lang="en-US" sz="2400" dirty="0" smtClean="0">
                <a:solidFill>
                  <a:schemeClr val="accent1">
                    <a:lumMod val="75000"/>
                  </a:schemeClr>
                </a:solidFill>
              </a:rPr>
              <a:t>◘</a:t>
            </a:r>
            <a:r>
              <a:rPr lang="en-US" sz="2400" dirty="0" smtClean="0"/>
              <a:t> Socio-economic status </a:t>
            </a:r>
          </a:p>
          <a:p>
            <a:pPr lvl="1">
              <a:lnSpc>
                <a:spcPct val="90000"/>
              </a:lnSpc>
            </a:pPr>
            <a:r>
              <a:rPr lang="en-US" sz="2400" dirty="0" smtClean="0"/>
              <a:t>Geography		</a:t>
            </a:r>
            <a:r>
              <a:rPr lang="en-US" sz="2400" dirty="0" smtClean="0">
                <a:solidFill>
                  <a:schemeClr val="accent1">
                    <a:lumMod val="75000"/>
                  </a:schemeClr>
                </a:solidFill>
              </a:rPr>
              <a:t>◘</a:t>
            </a:r>
            <a:r>
              <a:rPr lang="en-US" sz="2400" dirty="0" smtClean="0"/>
              <a:t> Education		</a:t>
            </a:r>
          </a:p>
          <a:p>
            <a:pPr lvl="1">
              <a:lnSpc>
                <a:spcPct val="90000"/>
              </a:lnSpc>
            </a:pPr>
            <a:r>
              <a:rPr lang="en-US" sz="2400" dirty="0" smtClean="0"/>
              <a:t>etc, etc, etc…</a:t>
            </a:r>
          </a:p>
          <a:p>
            <a:pPr>
              <a:lnSpc>
                <a:spcPct val="90000"/>
              </a:lnSpc>
            </a:pPr>
            <a:r>
              <a:rPr lang="en-US" sz="2800" dirty="0" smtClean="0"/>
              <a:t>Context affects “pre-understandings”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6326</TotalTime>
  <Words>4605</Words>
  <Application>Microsoft Office PowerPoint</Application>
  <PresentationFormat>On-screen Show (4:3)</PresentationFormat>
  <Paragraphs>469</Paragraphs>
  <Slides>68</Slides>
  <Notes>33</Notes>
  <HiddenSlides>0</HiddenSlides>
  <MMClips>2</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Median</vt:lpstr>
      <vt:lpstr>The 50th Anniversary of Vatican II: Understanding the Call and Living the Vision  </vt:lpstr>
      <vt:lpstr>Background Basics </vt:lpstr>
      <vt:lpstr>Background Basics</vt:lpstr>
      <vt:lpstr>General Congregation meeting at the Second Vatican Council.</vt:lpstr>
      <vt:lpstr>Background Basics</vt:lpstr>
      <vt:lpstr>Background Basics</vt:lpstr>
      <vt:lpstr>Change</vt:lpstr>
      <vt:lpstr>Change</vt:lpstr>
      <vt:lpstr>Change</vt:lpstr>
      <vt:lpstr>Change</vt:lpstr>
      <vt:lpstr>Change</vt:lpstr>
      <vt:lpstr>Change</vt:lpstr>
      <vt:lpstr>Change</vt:lpstr>
      <vt:lpstr>Change</vt:lpstr>
      <vt:lpstr>Change</vt:lpstr>
      <vt:lpstr>(1) Engagement in the World</vt:lpstr>
      <vt:lpstr>(1) Engagement in the World</vt:lpstr>
      <vt:lpstr>(2) Ecumenism</vt:lpstr>
      <vt:lpstr>(2) Ecumenism</vt:lpstr>
      <vt:lpstr>Pope John XXIII participates in an Eastern liturgy during the Council.</vt:lpstr>
      <vt:lpstr>Paul VI meets Athenagoras, Patriarch of Constantinople, in Jerusalem as the first act of reconciliation between East and West.</vt:lpstr>
      <vt:lpstr>(2) Ecumenism</vt:lpstr>
      <vt:lpstr>John Paul II meets the chief rabbi of Rome as he becomes the first pope to visit a synagogue, an act made possible by the Second Vatican Council.</vt:lpstr>
      <vt:lpstr>During his visit to the Western Wall, John Paul II observed the custom of inserting a short prayer into a nook in the wall. </vt:lpstr>
      <vt:lpstr>(2) Ecumenism</vt:lpstr>
      <vt:lpstr>(3) Understanding of Church</vt:lpstr>
      <vt:lpstr>(3) Understanding of Church</vt:lpstr>
      <vt:lpstr>(3) Understanding of Church</vt:lpstr>
      <vt:lpstr>(3) Understanding of Church</vt:lpstr>
      <vt:lpstr>(3) Understanding of Church</vt:lpstr>
      <vt:lpstr>(3) Understanding of Church</vt:lpstr>
      <vt:lpstr>The Habit</vt:lpstr>
      <vt:lpstr>(3) Understanding of Church</vt:lpstr>
      <vt:lpstr>(4) Liturgy</vt:lpstr>
      <vt:lpstr>(4) Liturgy</vt:lpstr>
      <vt:lpstr>Priests offering "private Masses" without congregations prior to the Second Vatican Council. </vt:lpstr>
      <vt:lpstr>(4) Liturgy</vt:lpstr>
      <vt:lpstr>(4) Liturgy</vt:lpstr>
      <vt:lpstr>(4) Liturgy</vt:lpstr>
      <vt:lpstr>(5) Scripture</vt:lpstr>
      <vt:lpstr>(5) Scripture</vt:lpstr>
      <vt:lpstr>(5) Scripture</vt:lpstr>
      <vt:lpstr>(5) Scripture</vt:lpstr>
      <vt:lpstr>(5) Scripture</vt:lpstr>
      <vt:lpstr>The Conciliar Documents</vt:lpstr>
      <vt:lpstr>The Conciliar Documents</vt:lpstr>
      <vt:lpstr>The Conciliar Documents</vt:lpstr>
      <vt:lpstr>The Conciliar Documents</vt:lpstr>
      <vt:lpstr>The Conciliar Documents</vt:lpstr>
      <vt:lpstr>The Conciliar Documents</vt:lpstr>
      <vt:lpstr>The Conciliar Documents</vt:lpstr>
      <vt:lpstr>The Conciliar Documents</vt:lpstr>
      <vt:lpstr>An important feature of the circular diagram is the clear presentation of the four 'core' documents, as the foundation for the rest. </vt:lpstr>
      <vt:lpstr>Living the Vision</vt:lpstr>
      <vt:lpstr>Living the Vision</vt:lpstr>
      <vt:lpstr>Living the Vision</vt:lpstr>
      <vt:lpstr>Living the Vision</vt:lpstr>
      <vt:lpstr>Living the Vision</vt:lpstr>
      <vt:lpstr>Living the Vision</vt:lpstr>
      <vt:lpstr>Living the Vision</vt:lpstr>
      <vt:lpstr>Living the Vision</vt:lpstr>
      <vt:lpstr>Living the Vision</vt:lpstr>
      <vt:lpstr>Living the Vision</vt:lpstr>
      <vt:lpstr>Living the Vision</vt:lpstr>
      <vt:lpstr>Living the Vision</vt:lpstr>
      <vt:lpstr>Living the Vision</vt:lpstr>
      <vt:lpstr>Living the Vision</vt:lpstr>
      <vt:lpstr>When it comes to   Living the Vision of Vatican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 Years of Vatican II</dc:title>
  <dc:creator>Julie</dc:creator>
  <cp:lastModifiedBy>Julie</cp:lastModifiedBy>
  <cp:revision>384</cp:revision>
  <dcterms:created xsi:type="dcterms:W3CDTF">2012-08-20T18:07:41Z</dcterms:created>
  <dcterms:modified xsi:type="dcterms:W3CDTF">2012-08-25T03:56:02Z</dcterms:modified>
</cp:coreProperties>
</file>